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0160000" cy="11684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230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B276F-11B0-4360-B13B-F7C3C77765CD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87563" y="1143000"/>
            <a:ext cx="2682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13833-69F0-4955-8C2B-D28C7CF80A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54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413833-69F0-4955-8C2B-D28C7CF80A0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1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5CCAE-95FB-44F7-AABC-B815D142D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0" y="1912174"/>
            <a:ext cx="7620000" cy="4067763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27D68-CD3F-429E-A398-4FEDC8F61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6136805"/>
            <a:ext cx="7620000" cy="2820928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78B7C-9FCB-47CE-BB41-4555EE80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EB82-9B0B-4E2F-A3D4-72984818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7F5E0-5885-4D43-A5A6-B8F6A027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0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E05EA-EAE6-4DDA-9583-A8BBB077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BF70A-81A2-4CB9-A9E8-FF8E351E6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C7DD4-6649-46C2-9A0C-07B603E8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113E1-5558-4073-A8B1-4D775C41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45B56-CB90-428D-9C98-1E4EC2B0F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891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4DD5F7-BF72-4AE8-928D-6402FB610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70750" y="622065"/>
            <a:ext cx="2190750" cy="9901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9E7AD-79F5-4EF8-B8CD-1E3FC2991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622065"/>
            <a:ext cx="6445250" cy="9901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4E6C7-EF4B-4F93-9E42-4C116A56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B4BC3-C2EB-4940-A1A6-73450D84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00B7A-1401-405F-8A4D-94FB26CBE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91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86EB-401B-4DDD-B094-5BEA1795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49004-0EE0-4E2C-B762-0902EF188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E33D6-7230-4137-95E5-FFD32903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B930F-9477-4575-AFB3-BB373FFBC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C92F7-8C19-4DEF-AB91-6C8DC8BD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31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05FF8-4F6C-40C1-B2BC-821C87015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08" y="2912889"/>
            <a:ext cx="8763000" cy="4860219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E7D0B-9EF7-49F6-9724-401E8853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08" y="7819088"/>
            <a:ext cx="8763000" cy="2555874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FB626-184E-42CE-947D-778E4B0FC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20CD0-7C32-4FCE-8877-00EBCE7C6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B2737-D004-40F2-9E21-5087778D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78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8C85-8E54-40D6-9CC5-01BB6983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DDF8A-97DF-464C-B28B-54F1B2C33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500" y="3110324"/>
            <a:ext cx="4318000" cy="7413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9D6BF-885C-4845-9F4D-2E160B9C0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3500" y="3110324"/>
            <a:ext cx="4318000" cy="7413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D78BF-C946-47FF-A253-B1147EEC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905E9-27AD-43BD-ADC9-AA2937E1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FC472B-E81B-44BB-8577-B7268771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48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7624-A6C9-4E5B-BEFB-E739A2C1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622067"/>
            <a:ext cx="8763000" cy="22583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4B573-69C3-4FC5-8C1E-4326F9603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824" y="2864204"/>
            <a:ext cx="4298156" cy="140370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E4FDA-845E-4C0B-A59F-1813AAE77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824" y="4267906"/>
            <a:ext cx="4298156" cy="6277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1BD841-5304-4722-B0B1-8C3F2D616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43501" y="2864204"/>
            <a:ext cx="4319323" cy="140370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3BE5A-C739-4FE7-AAF4-713DC4EC3D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43501" y="4267906"/>
            <a:ext cx="4319323" cy="62774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BB55B9-3EAC-4635-AE08-0BE28E3B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94F0BD-0399-4703-9AF7-410BCAE5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81B4A5-1C6B-4C08-A1FF-FA2232F6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01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39F25-BE37-4925-A7BF-1CE5A145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30B37-8D73-4C6A-96B8-73ED7D465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664F2-B1D6-4402-87A9-C3876CE6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E0A9E-6F3A-477B-B9C7-747964D1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63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E321A3-A4B4-4E17-89D3-BEA3D932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D0521-177E-4E07-A4A8-E47FDFF6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B71EF-CC1B-4481-A0EA-1DD600DE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87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A9498-2D7A-436A-9F04-22BACCFB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778933"/>
            <a:ext cx="3276864" cy="272626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448D5-B9AD-4FA7-9750-2E97841EB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323" y="1682282"/>
            <a:ext cx="5143500" cy="8303213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FF3F0-1D80-4933-92D1-410BBE105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3505200"/>
            <a:ext cx="3276864" cy="6493817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921FB-DB17-42C1-B77F-85449D63D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E6583-6264-460E-BFAD-35D0DB7B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88B4E-3884-495E-BD15-9326BC55E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3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BDE3-5FBC-47F1-A9B4-F743B1135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4" y="778933"/>
            <a:ext cx="3276864" cy="272626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60CD08-048A-4295-9264-837A8FDF32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9323" y="1682282"/>
            <a:ext cx="5143500" cy="8303213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71D2D-76CA-49C4-BD96-E8C94FB45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824" y="3505200"/>
            <a:ext cx="3276864" cy="6493817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63CB2A-D361-4E48-AF82-4A78DD9C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14614-7D5E-401D-BFE7-511EEBF3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7DCD5-5306-4D46-BC79-8D8C3572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65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AD8A9D-04A5-46B1-B09E-0EEC041D8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622067"/>
            <a:ext cx="8763000" cy="22583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1C2F99-33EF-46DC-BE1C-0991C565D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3110324"/>
            <a:ext cx="8763000" cy="741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2CCB8-06F8-4930-AA00-0930CFAA8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10829340"/>
            <a:ext cx="2286000" cy="622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2A0B1-C3BF-461D-8528-70BB7A89949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EC481-B0B9-4289-BA3E-E1EE71633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10829340"/>
            <a:ext cx="3429000" cy="622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19C28-7ECB-47CD-830C-C569949BF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10829340"/>
            <a:ext cx="2286000" cy="622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336C9-9EB0-4793-BE9F-5FD31D515D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9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8295A8-DC45-474B-ABE5-C35D6E831019}"/>
              </a:ext>
            </a:extLst>
          </p:cNvPr>
          <p:cNvSpPr txBox="1"/>
          <p:nvPr/>
        </p:nvSpPr>
        <p:spPr>
          <a:xfrm>
            <a:off x="1435100" y="673100"/>
            <a:ext cx="7386574" cy="75405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4300" b="1">
                <a:solidFill>
                  <a:srgbClr val="000000"/>
                </a:solidFill>
                <a:latin typeface="Bahnschrift - 72"/>
              </a:rPr>
              <a:t>Was Jesus the Messiah?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189A4-482E-4669-9E31-3975C5FB001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3448050"/>
            <a:ext cx="4950460" cy="26031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Slide 1 ">
            <a:hlinkClick r:id="" action="ppaction://media"/>
            <a:extLst>
              <a:ext uri="{FF2B5EF4-FFF2-40B4-BE49-F238E27FC236}">
                <a16:creationId xmlns:a16="http://schemas.microsoft.com/office/drawing/2014/main" id="{FA9C9C3E-6E01-4B00-B4B8-51D53C212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6469" y="1525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F764BD-68B8-41CB-BC41-119720F42824}"/>
              </a:ext>
            </a:extLst>
          </p:cNvPr>
          <p:cNvSpPr txBox="1"/>
          <p:nvPr/>
        </p:nvSpPr>
        <p:spPr>
          <a:xfrm>
            <a:off x="835346" y="508000"/>
            <a:ext cx="5458333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3600" dirty="0">
                <a:solidFill>
                  <a:srgbClr val="40E0D0"/>
                </a:solidFill>
                <a:latin typeface="Bahnschrift - 42"/>
              </a:rPr>
              <a:t>What is a prophecy?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3F42A0-4181-42F6-9B6D-2E534AAE1D81}"/>
              </a:ext>
            </a:extLst>
          </p:cNvPr>
          <p:cNvSpPr txBox="1"/>
          <p:nvPr/>
        </p:nvSpPr>
        <p:spPr>
          <a:xfrm>
            <a:off x="4089400" y="3733800"/>
            <a:ext cx="5458333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3600" dirty="0">
                <a:solidFill>
                  <a:srgbClr val="40E0D0"/>
                </a:solidFill>
                <a:latin typeface="Bahnschrift - 42"/>
              </a:rPr>
              <a:t>What is a Gospel?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BDB8A-FFAA-409D-92E3-AFB0E65F3158}"/>
              </a:ext>
            </a:extLst>
          </p:cNvPr>
          <p:cNvSpPr txBox="1"/>
          <p:nvPr/>
        </p:nvSpPr>
        <p:spPr>
          <a:xfrm>
            <a:off x="533400" y="1701800"/>
            <a:ext cx="5327142" cy="95410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800" dirty="0">
                <a:solidFill>
                  <a:srgbClr val="00008B"/>
                </a:solidFill>
                <a:latin typeface="Bahnschrift - 36"/>
              </a:rPr>
              <a:t>A prediction of what will happen in the future.</a:t>
            </a:r>
            <a:endParaRPr lang="en-GB" sz="2800" dirty="0">
              <a:solidFill>
                <a:srgbClr val="00008B"/>
              </a:solidFill>
              <a:latin typeface="Bahnschrift - 36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9CBE-E4DC-47D2-8466-088A6BAB4846}"/>
              </a:ext>
            </a:extLst>
          </p:cNvPr>
          <p:cNvSpPr txBox="1"/>
          <p:nvPr/>
        </p:nvSpPr>
        <p:spPr>
          <a:xfrm>
            <a:off x="3949700" y="4927600"/>
            <a:ext cx="5327142" cy="95410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2800" dirty="0">
                <a:solidFill>
                  <a:srgbClr val="00008B"/>
                </a:solidFill>
                <a:latin typeface="Bahnschrift - 36"/>
              </a:rPr>
              <a:t>The teaching or revelation of Christ.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A5B8A12-FBE8-470F-8316-C5061D0069CC}"/>
              </a:ext>
            </a:extLst>
          </p:cNvPr>
          <p:cNvSpPr/>
          <p:nvPr/>
        </p:nvSpPr>
        <p:spPr>
          <a:xfrm>
            <a:off x="456354" y="1606432"/>
            <a:ext cx="5282703" cy="1456881"/>
          </a:xfrm>
          <a:custGeom>
            <a:avLst/>
            <a:gdLst/>
            <a:ahLst/>
            <a:cxnLst/>
            <a:rect l="0" t="0" r="0" b="0"/>
            <a:pathLst>
              <a:path w="5282703" h="1456881">
                <a:moveTo>
                  <a:pt x="0" y="0"/>
                </a:moveTo>
                <a:lnTo>
                  <a:pt x="5282702" y="0"/>
                </a:lnTo>
                <a:lnTo>
                  <a:pt x="5282702" y="1456880"/>
                </a:lnTo>
                <a:lnTo>
                  <a:pt x="0" y="1456880"/>
                </a:lnTo>
                <a:close/>
              </a:path>
            </a:pathLst>
          </a:custGeom>
          <a:solidFill>
            <a:srgbClr val="FFE4E1"/>
          </a:solidFill>
          <a:ln w="38100" cap="flat" cmpd="sng" algn="ctr">
            <a:solidFill>
              <a:srgbClr val="FFE4E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ADDE3A-708F-4365-B2DE-840DA4AB8D4D}"/>
              </a:ext>
            </a:extLst>
          </p:cNvPr>
          <p:cNvSpPr/>
          <p:nvPr/>
        </p:nvSpPr>
        <p:spPr>
          <a:xfrm>
            <a:off x="4177214" y="4729583"/>
            <a:ext cx="5282703" cy="1456882"/>
          </a:xfrm>
          <a:custGeom>
            <a:avLst/>
            <a:gdLst/>
            <a:ahLst/>
            <a:cxnLst/>
            <a:rect l="0" t="0" r="0" b="0"/>
            <a:pathLst>
              <a:path w="5282703" h="1456882">
                <a:moveTo>
                  <a:pt x="0" y="0"/>
                </a:moveTo>
                <a:lnTo>
                  <a:pt x="5282702" y="0"/>
                </a:lnTo>
                <a:lnTo>
                  <a:pt x="5282702" y="1456881"/>
                </a:lnTo>
                <a:lnTo>
                  <a:pt x="0" y="1456881"/>
                </a:lnTo>
                <a:close/>
              </a:path>
            </a:pathLst>
          </a:custGeom>
          <a:solidFill>
            <a:srgbClr val="FFE4E1"/>
          </a:solidFill>
          <a:ln w="38100" cap="flat" cmpd="sng" algn="ctr">
            <a:solidFill>
              <a:srgbClr val="FFE4E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Slide 10">
            <a:hlinkClick r:id="" action="ppaction://media"/>
            <a:extLst>
              <a:ext uri="{FF2B5EF4-FFF2-40B4-BE49-F238E27FC236}">
                <a16:creationId xmlns:a16="http://schemas.microsoft.com/office/drawing/2014/main" id="{70A24043-F2EE-4274-ABAA-D8D231B81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0409" y="809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5A800C-2C2F-47FD-9082-D226FBDCDEB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01600"/>
            <a:ext cx="9055100" cy="112014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2" name="Slide 11 ">
            <a:hlinkClick r:id="" action="ppaction://media"/>
            <a:extLst>
              <a:ext uri="{FF2B5EF4-FFF2-40B4-BE49-F238E27FC236}">
                <a16:creationId xmlns:a16="http://schemas.microsoft.com/office/drawing/2014/main" id="{976D1A23-9CA2-42FE-AD68-C937E6AB7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2704" y="137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83223-B06C-4408-B035-2AD6453117F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" y="552450"/>
            <a:ext cx="9519151" cy="438851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11160247-ED7E-46CD-BBB1-E7A37D149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9672" y="53733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8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A14658-B50A-4A7C-BAE4-7A34826E04F9}"/>
              </a:ext>
            </a:extLst>
          </p:cNvPr>
          <p:cNvSpPr txBox="1"/>
          <p:nvPr/>
        </p:nvSpPr>
        <p:spPr>
          <a:xfrm>
            <a:off x="457200" y="571500"/>
            <a:ext cx="9162923" cy="39703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Bahnschrift - 36"/>
              </a:rPr>
              <a:t>I would like you to create a wanted poster for the Messiah based on the Jewish expectations (on the previous slide). </a:t>
            </a:r>
          </a:p>
          <a:p>
            <a:endParaRPr lang="en-GB" sz="2800" dirty="0">
              <a:solidFill>
                <a:srgbClr val="000000"/>
              </a:solidFill>
              <a:latin typeface="Bahnschrift - 36"/>
            </a:endParaRPr>
          </a:p>
          <a:p>
            <a:r>
              <a:rPr lang="en-US" sz="2800" dirty="0">
                <a:solidFill>
                  <a:srgbClr val="000000"/>
                </a:solidFill>
                <a:latin typeface="Bahnschrift - 36"/>
              </a:rPr>
              <a:t>Try to make a link to each of the expectations. For example...</a:t>
            </a:r>
          </a:p>
          <a:p>
            <a:r>
              <a:rPr lang="en-US" sz="2800" dirty="0">
                <a:solidFill>
                  <a:srgbClr val="000000"/>
                </a:solidFill>
                <a:latin typeface="Bahnschrift - 36"/>
              </a:rPr>
              <a:t>h</a:t>
            </a:r>
            <a:r>
              <a:rPr lang="en-US" sz="2800" dirty="0">
                <a:solidFill>
                  <a:srgbClr val="00008B"/>
                </a:solidFill>
                <a:latin typeface="Bahnschrift - 36"/>
              </a:rPr>
              <a:t>im wearing a crown/ holding a family tree with King David marked on it/ birth certificate with place of birth as Bethlehem, and so on.</a:t>
            </a:r>
            <a:endParaRPr lang="en-GB" sz="2800" dirty="0">
              <a:solidFill>
                <a:srgbClr val="00008B"/>
              </a:solidFill>
              <a:latin typeface="Bahnschrift - 36"/>
            </a:endParaRPr>
          </a:p>
        </p:txBody>
      </p:sp>
      <p:pic>
        <p:nvPicPr>
          <p:cNvPr id="3" name="Slide 13">
            <a:hlinkClick r:id="" action="ppaction://media"/>
            <a:extLst>
              <a:ext uri="{FF2B5EF4-FFF2-40B4-BE49-F238E27FC236}">
                <a16:creationId xmlns:a16="http://schemas.microsoft.com/office/drawing/2014/main" id="{8AD81FE2-C546-4336-8A6A-9E5DE8978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46051" y="1314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5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8A0A3F-84AC-4B84-A17F-7799275A37CD}"/>
              </a:ext>
            </a:extLst>
          </p:cNvPr>
          <p:cNvSpPr txBox="1"/>
          <p:nvPr/>
        </p:nvSpPr>
        <p:spPr>
          <a:xfrm>
            <a:off x="762000" y="1003300"/>
            <a:ext cx="8373364" cy="31085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800" dirty="0">
                <a:solidFill>
                  <a:srgbClr val="800080"/>
                </a:solidFill>
                <a:latin typeface="Bahnschrift - 36"/>
              </a:rPr>
              <a:t>It would be great if you could send me your poster so that I can see what you’ve done. </a:t>
            </a:r>
          </a:p>
          <a:p>
            <a:pPr algn="ctr"/>
            <a:endParaRPr lang="en-US" sz="2800" dirty="0">
              <a:solidFill>
                <a:srgbClr val="800080"/>
              </a:solidFill>
              <a:latin typeface="Bahnschrift - 36"/>
            </a:endParaRPr>
          </a:p>
          <a:p>
            <a:pPr algn="ctr"/>
            <a:r>
              <a:rPr lang="en-US" sz="2800" dirty="0">
                <a:solidFill>
                  <a:srgbClr val="800080"/>
                </a:solidFill>
                <a:latin typeface="Bahnschrift - 36"/>
              </a:rPr>
              <a:t>If you’ve created your poster on a computer you can upload it to Teams, or you could photograph it and send a photo of it to me at class4@gfschools.co.uk</a:t>
            </a:r>
            <a:endParaRPr lang="en-GB" sz="2800" dirty="0">
              <a:solidFill>
                <a:srgbClr val="800080"/>
              </a:solidFill>
              <a:latin typeface="Bahnschrift - 36"/>
            </a:endParaRPr>
          </a:p>
        </p:txBody>
      </p:sp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id="{0C8B718F-E45C-4865-B36A-FC18A8072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5000" y="4426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03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245C82-62AA-45C4-9DAA-A020196C61BE}"/>
              </a:ext>
            </a:extLst>
          </p:cNvPr>
          <p:cNvSpPr txBox="1"/>
          <p:nvPr/>
        </p:nvSpPr>
        <p:spPr>
          <a:xfrm>
            <a:off x="444500" y="330200"/>
            <a:ext cx="8763000" cy="255454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008B"/>
                </a:solidFill>
                <a:latin typeface="Bahnschrift - 48"/>
              </a:rPr>
              <a:t>LI: To understand the place of Incarnation and Messiah within the ‘big story’ of the bible.</a:t>
            </a:r>
          </a:p>
          <a:p>
            <a:endParaRPr lang="en-GB" sz="3200" dirty="0">
              <a:solidFill>
                <a:srgbClr val="00008B"/>
              </a:solidFill>
              <a:latin typeface="Bahnschrift - 48"/>
            </a:endParaRPr>
          </a:p>
          <a:p>
            <a:r>
              <a:rPr lang="en-US" sz="3200" dirty="0">
                <a:solidFill>
                  <a:srgbClr val="00008B"/>
                </a:solidFill>
                <a:latin typeface="Bahnschrift - 48"/>
              </a:rPr>
              <a:t>LI: To identify Gospel and prophecy texts, using technical terms. </a:t>
            </a:r>
            <a:endParaRPr lang="en-GB" sz="3200" dirty="0">
              <a:solidFill>
                <a:srgbClr val="00008B"/>
              </a:solidFill>
              <a:latin typeface="Bahnschrift - 4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2C3E5-73E5-4164-A9E1-21A1C7B0E68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089400"/>
            <a:ext cx="4448937" cy="184099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AA97CD10-58C2-416E-9C48-0DF655936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8637" y="2641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35501F-1F37-4C1F-A12D-62BA6C1A5DB2}"/>
              </a:ext>
            </a:extLst>
          </p:cNvPr>
          <p:cNvSpPr txBox="1"/>
          <p:nvPr/>
        </p:nvSpPr>
        <p:spPr>
          <a:xfrm>
            <a:off x="1828800" y="774700"/>
            <a:ext cx="6545707" cy="107721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Bahnschrift - 36"/>
              </a:rPr>
              <a:t>What do we know about the big story of the Bible so far?</a:t>
            </a:r>
            <a:endParaRPr lang="en-GB" sz="3200" dirty="0">
              <a:solidFill>
                <a:srgbClr val="000000"/>
              </a:solidFill>
              <a:latin typeface="Bahnschrift - 36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C666B-B195-42BA-8CA6-82BCAD8DABF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75" y="3574716"/>
            <a:ext cx="5059426" cy="280530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Slide 3 ">
            <a:hlinkClick r:id="" action="ppaction://media"/>
            <a:extLst>
              <a:ext uri="{FF2B5EF4-FFF2-40B4-BE49-F238E27FC236}">
                <a16:creationId xmlns:a16="http://schemas.microsoft.com/office/drawing/2014/main" id="{523B712A-6703-4E1F-9560-B0BB22D5B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5525" y="191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B112F-B3AC-4B5B-803C-668E2B2A731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5" y="352424"/>
            <a:ext cx="7904580" cy="1068454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D557CEA6-C330-47E9-8274-C2BDAAE06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778" y="496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2F697E-6D89-4437-BED4-78745A71131E}"/>
              </a:ext>
            </a:extLst>
          </p:cNvPr>
          <p:cNvSpPr txBox="1"/>
          <p:nvPr/>
        </p:nvSpPr>
        <p:spPr>
          <a:xfrm>
            <a:off x="1099248" y="663575"/>
            <a:ext cx="7961503" cy="138499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Bahnschrift - 36"/>
              </a:rPr>
              <a:t>We are going to be looking at the New Testament, but to start with, we need to look at the end of the Old Testament.</a:t>
            </a:r>
            <a:endParaRPr lang="en-GB" sz="2800" dirty="0">
              <a:solidFill>
                <a:srgbClr val="000000"/>
              </a:solidFill>
              <a:latin typeface="Bahnschrift - 36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8BE31-BD90-47C7-A771-1D303ACA21F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673350"/>
            <a:ext cx="5065776" cy="171310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B7CA37-C89F-4352-AD69-9E9FB3EFB76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4457700"/>
            <a:ext cx="3957828" cy="245922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3B7CF63A-13E3-43B7-987A-6ACF8A332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1672" y="16299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5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743A83-7B5E-46ED-870A-D0B0F9D2C1C0}"/>
              </a:ext>
            </a:extLst>
          </p:cNvPr>
          <p:cNvSpPr txBox="1"/>
          <p:nvPr/>
        </p:nvSpPr>
        <p:spPr>
          <a:xfrm>
            <a:off x="381000" y="355600"/>
            <a:ext cx="7669784" cy="304698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00008B"/>
                </a:solidFill>
                <a:latin typeface="Bahnschrift - 36"/>
              </a:rPr>
              <a:t>What do we mean about being a </a:t>
            </a:r>
            <a:r>
              <a:rPr lang="en-US" sz="3200" dirty="0" err="1">
                <a:solidFill>
                  <a:srgbClr val="00008B"/>
                </a:solidFill>
                <a:latin typeface="Bahnschrift - 36"/>
              </a:rPr>
              <a:t>Saviour</a:t>
            </a:r>
            <a:r>
              <a:rPr lang="en-US" sz="3200" dirty="0">
                <a:solidFill>
                  <a:srgbClr val="00008B"/>
                </a:solidFill>
                <a:latin typeface="Bahnschrift - 36"/>
              </a:rPr>
              <a:t> or a Messiah?</a:t>
            </a:r>
          </a:p>
          <a:p>
            <a:endParaRPr lang="en-GB" sz="3200" dirty="0">
              <a:solidFill>
                <a:srgbClr val="00008B"/>
              </a:solidFill>
              <a:latin typeface="Bahnschrift - 36"/>
            </a:endParaRPr>
          </a:p>
          <a:p>
            <a:r>
              <a:rPr lang="en-US" sz="3200" dirty="0">
                <a:solidFill>
                  <a:srgbClr val="00008B"/>
                </a:solidFill>
                <a:latin typeface="Bahnschrift - 36"/>
              </a:rPr>
              <a:t>What is one of these?</a:t>
            </a:r>
          </a:p>
          <a:p>
            <a:endParaRPr lang="en-GB" sz="3200" dirty="0">
              <a:solidFill>
                <a:srgbClr val="00008B"/>
              </a:solidFill>
              <a:latin typeface="Bahnschrift - 36"/>
            </a:endParaRPr>
          </a:p>
          <a:p>
            <a:r>
              <a:rPr lang="en-GB" sz="3200" dirty="0">
                <a:solidFill>
                  <a:srgbClr val="00008B"/>
                </a:solidFill>
                <a:latin typeface="Bahnschrift - 36"/>
              </a:rPr>
              <a:t>Can we define?</a:t>
            </a:r>
          </a:p>
        </p:txBody>
      </p:sp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82AA37C2-E1FE-4D93-A187-068B750F9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662" y="1025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647FCF-D133-4C18-8B05-AA03FDBE9D3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347" y="1686426"/>
            <a:ext cx="6188242" cy="659130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8F6B3-6631-4A07-AEA7-74A5260E1248}"/>
              </a:ext>
            </a:extLst>
          </p:cNvPr>
          <p:cNvSpPr txBox="1"/>
          <p:nvPr/>
        </p:nvSpPr>
        <p:spPr>
          <a:xfrm>
            <a:off x="419100" y="546100"/>
            <a:ext cx="10095992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3200" dirty="0">
                <a:solidFill>
                  <a:srgbClr val="800080"/>
                </a:solidFill>
                <a:latin typeface="Bahnschrift - 40"/>
              </a:rPr>
              <a:t>What was happening in 586BCE?</a:t>
            </a:r>
            <a:endParaRPr lang="en-GB" sz="3200" dirty="0">
              <a:solidFill>
                <a:srgbClr val="800080"/>
              </a:solidFill>
              <a:latin typeface="Bahnschrift - 4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6D1CB2-7DA4-4CE0-A337-7B82A94FA9B7}"/>
              </a:ext>
            </a:extLst>
          </p:cNvPr>
          <p:cNvSpPr txBox="1"/>
          <p:nvPr/>
        </p:nvSpPr>
        <p:spPr>
          <a:xfrm>
            <a:off x="368300" y="2997200"/>
            <a:ext cx="3344926" cy="181588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800" dirty="0">
                <a:solidFill>
                  <a:srgbClr val="4B0082"/>
                </a:solidFill>
                <a:latin typeface="Bahnschrift - 36"/>
              </a:rPr>
              <a:t>What were the Jewish people hoping for and why?</a:t>
            </a:r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85688175-840C-4967-9037-C7C1057DB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100" y="1820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1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01E8C2-C079-459A-8B35-262A995AECE1}"/>
              </a:ext>
            </a:extLst>
          </p:cNvPr>
          <p:cNvSpPr txBox="1"/>
          <p:nvPr/>
        </p:nvSpPr>
        <p:spPr>
          <a:xfrm>
            <a:off x="342900" y="863600"/>
            <a:ext cx="9463278" cy="31085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Bahnschrift - 36"/>
              </a:rPr>
              <a:t>Today, we're going to try to answer the question...</a:t>
            </a:r>
          </a:p>
          <a:p>
            <a:endParaRPr lang="en-GB" sz="2800" dirty="0">
              <a:solidFill>
                <a:srgbClr val="0000FF"/>
              </a:solidFill>
              <a:latin typeface="Bahnschrift - 36"/>
            </a:endParaRPr>
          </a:p>
          <a:p>
            <a:r>
              <a:rPr lang="en-US" sz="2800" dirty="0">
                <a:solidFill>
                  <a:srgbClr val="7030A0"/>
                </a:solidFill>
                <a:latin typeface="Bahnschrift - 36"/>
              </a:rPr>
              <a:t>Wa</a:t>
            </a:r>
            <a:r>
              <a:rPr lang="en-US" sz="2800" dirty="0">
                <a:solidFill>
                  <a:srgbClr val="800080"/>
                </a:solidFill>
                <a:latin typeface="Bahnschrift - 36"/>
              </a:rPr>
              <a:t>s Jesus the hoped-for </a:t>
            </a:r>
            <a:r>
              <a:rPr lang="en-US" sz="2800" dirty="0" err="1">
                <a:solidFill>
                  <a:srgbClr val="800080"/>
                </a:solidFill>
                <a:latin typeface="Bahnschrift - 36"/>
              </a:rPr>
              <a:t>Saviour</a:t>
            </a:r>
            <a:r>
              <a:rPr lang="en-US" sz="2800" dirty="0">
                <a:solidFill>
                  <a:srgbClr val="800080"/>
                </a:solidFill>
                <a:latin typeface="Bahnschrift - 36"/>
              </a:rPr>
              <a:t>? Was Jesus the Messiah?</a:t>
            </a:r>
          </a:p>
          <a:p>
            <a:endParaRPr lang="en-GB" sz="2800" dirty="0">
              <a:solidFill>
                <a:srgbClr val="800080"/>
              </a:solidFill>
              <a:latin typeface="Bahnschrift - 36"/>
            </a:endParaRPr>
          </a:p>
          <a:p>
            <a:endParaRPr lang="en-GB" sz="2800" dirty="0">
              <a:solidFill>
                <a:srgbClr val="800080"/>
              </a:solidFill>
              <a:latin typeface="Bahnschrift - 36"/>
            </a:endParaRPr>
          </a:p>
          <a:p>
            <a:r>
              <a:rPr lang="en-US" sz="2800" dirty="0">
                <a:solidFill>
                  <a:srgbClr val="0000FF"/>
                </a:solidFill>
                <a:latin typeface="Bahnschrift - 36"/>
              </a:rPr>
              <a:t>We</a:t>
            </a:r>
            <a:r>
              <a:rPr lang="en-US" sz="2800" dirty="0">
                <a:solidFill>
                  <a:srgbClr val="800080"/>
                </a:solidFill>
                <a:latin typeface="Bahnschrift - 36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Bahnschrift - 36"/>
              </a:rPr>
              <a:t>are going to use texts to try to answer this question.</a:t>
            </a:r>
            <a:endParaRPr lang="en-GB" sz="2800" dirty="0">
              <a:solidFill>
                <a:srgbClr val="0000FF"/>
              </a:solidFill>
              <a:latin typeface="Bahnschrift - 36"/>
            </a:endParaRPr>
          </a:p>
        </p:txBody>
      </p:sp>
      <p:pic>
        <p:nvPicPr>
          <p:cNvPr id="3" name="Slide 8 ">
            <a:hlinkClick r:id="" action="ppaction://media"/>
            <a:extLst>
              <a:ext uri="{FF2B5EF4-FFF2-40B4-BE49-F238E27FC236}">
                <a16:creationId xmlns:a16="http://schemas.microsoft.com/office/drawing/2014/main" id="{32F5E7BE-6112-4759-81C1-CEEFD37ED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7176" y="2742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F8E033-A2C4-4B50-B7A4-5906D6A695A0}"/>
              </a:ext>
            </a:extLst>
          </p:cNvPr>
          <p:cNvSpPr txBox="1"/>
          <p:nvPr/>
        </p:nvSpPr>
        <p:spPr>
          <a:xfrm>
            <a:off x="673100" y="1028700"/>
            <a:ext cx="9080500" cy="163121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3600" dirty="0">
                <a:solidFill>
                  <a:srgbClr val="009300"/>
                </a:solidFill>
                <a:latin typeface="Bahnschrift - 48"/>
              </a:rPr>
              <a:t>What characteristics do you </a:t>
            </a:r>
            <a:r>
              <a:rPr lang="en-US" sz="3600" dirty="0">
                <a:solidFill>
                  <a:srgbClr val="009300"/>
                </a:solidFill>
                <a:latin typeface="Bahnschrift - 48"/>
              </a:rPr>
              <a:t>think a Messiah should have? </a:t>
            </a:r>
          </a:p>
          <a:p>
            <a:endParaRPr lang="en-GB" sz="2800" dirty="0">
              <a:solidFill>
                <a:srgbClr val="009300"/>
              </a:solidFill>
              <a:latin typeface="Bahnschrift - 48"/>
            </a:endParaRPr>
          </a:p>
        </p:txBody>
      </p:sp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AEF0F4CE-049B-499B-AF65-3FAE95AF1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757" y="16006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313</Words>
  <Application>Microsoft Office PowerPoint</Application>
  <PresentationFormat>Custom</PresentationFormat>
  <Paragraphs>32</Paragraphs>
  <Slides>15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Bahnschrift - 72</vt:lpstr>
      <vt:lpstr>Bahnschrift - 40</vt:lpstr>
      <vt:lpstr>Bahnschrift - 42</vt:lpstr>
      <vt:lpstr>Bahnschrift - 36</vt:lpstr>
      <vt:lpstr>Calibri</vt:lpstr>
      <vt:lpstr>Calibri Light</vt:lpstr>
      <vt:lpstr>Bahnschrift - 48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Barker</dc:creator>
  <cp:lastModifiedBy>Katie Barker</cp:lastModifiedBy>
  <cp:revision>8</cp:revision>
  <dcterms:created xsi:type="dcterms:W3CDTF">2021-01-06T13:42:11Z</dcterms:created>
  <dcterms:modified xsi:type="dcterms:W3CDTF">2021-01-06T20:42:47Z</dcterms:modified>
</cp:coreProperties>
</file>