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3" r:id="rId27"/>
    <p:sldId id="291" r:id="rId28"/>
    <p:sldId id="294" r:id="rId29"/>
    <p:sldId id="292" r:id="rId30"/>
    <p:sldId id="295" r:id="rId31"/>
    <p:sldId id="296" r:id="rId32"/>
    <p:sldId id="260" r:id="rId33"/>
    <p:sldId id="297" r:id="rId34"/>
    <p:sldId id="259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70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3.png"/><Relationship Id="rId11" Type="http://schemas.openxmlformats.org/officeDocument/2006/relationships/image" Target="../media/image2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39.jpe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38.jpeg"/><Relationship Id="rId5" Type="http://schemas.microsoft.com/office/2007/relationships/media" Target="../media/media5.m4a"/><Relationship Id="rId10" Type="http://schemas.openxmlformats.org/officeDocument/2006/relationships/image" Target="../media/image31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 dirty="0"/>
              <a:t>Thurs</a:t>
            </a:r>
            <a:r>
              <a:rPr lang="en-GB" altLang="en-US" sz="4400" b="1" dirty="0"/>
              <a:t>day </a:t>
            </a:r>
            <a:r>
              <a:rPr lang="en-US" altLang="en-US" sz="4400" b="1" dirty="0"/>
              <a:t>14</a:t>
            </a:r>
            <a:r>
              <a:rPr lang="en-GB" altLang="en-US" sz="4400" b="1" baseline="30000" dirty="0" err="1"/>
              <a:t>th</a:t>
            </a:r>
            <a:r>
              <a:rPr lang="en-GB" altLang="en-US" sz="4400" b="1" dirty="0"/>
              <a:t> January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/>
          <p:cNvSpPr>
            <a:spLocks noGrp="1"/>
          </p:cNvSpPr>
          <p:nvPr>
            <p:ph type="title"/>
          </p:nvPr>
        </p:nvSpPr>
        <p:spPr>
          <a:xfrm>
            <a:off x="2982913" y="2279650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50" y="2446338"/>
            <a:ext cx="306863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/>
          <p:cNvSpPr>
            <a:spLocks noGrp="1"/>
          </p:cNvSpPr>
          <p:nvPr>
            <p:ph type="title"/>
          </p:nvPr>
        </p:nvSpPr>
        <p:spPr>
          <a:xfrm>
            <a:off x="3143250" y="127635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1787525"/>
            <a:ext cx="34083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/>
          <p:cNvSpPr>
            <a:spLocks noGrp="1"/>
          </p:cNvSpPr>
          <p:nvPr>
            <p:ph type="title"/>
          </p:nvPr>
        </p:nvSpPr>
        <p:spPr>
          <a:xfrm>
            <a:off x="3143250" y="18176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1955800"/>
            <a:ext cx="28321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/>
          <p:cNvSpPr>
            <a:spLocks noGrp="1"/>
          </p:cNvSpPr>
          <p:nvPr>
            <p:ph type="title"/>
          </p:nvPr>
        </p:nvSpPr>
        <p:spPr>
          <a:xfrm>
            <a:off x="3033713" y="1874838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85349">
            <a:off x="6329363" y="1971675"/>
            <a:ext cx="3505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1844675"/>
            <a:ext cx="33559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4" name="Title 20"/>
          <p:cNvSpPr>
            <a:spLocks noGrp="1"/>
          </p:cNvSpPr>
          <p:nvPr>
            <p:ph type="title"/>
          </p:nvPr>
        </p:nvSpPr>
        <p:spPr>
          <a:xfrm>
            <a:off x="2027238" y="1978025"/>
            <a:ext cx="4154487" cy="2901950"/>
          </a:xfrm>
        </p:spPr>
        <p:txBody>
          <a:bodyPr/>
          <a:lstStyle/>
          <a:p>
            <a:r>
              <a:rPr lang="en-GB" altLang="en-US" sz="19900"/>
              <a:t>ck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13" y="1095375"/>
            <a:ext cx="328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/>
          <p:cNvSpPr>
            <a:spLocks noGrp="1"/>
          </p:cNvSpPr>
          <p:nvPr>
            <p:ph type="title"/>
          </p:nvPr>
        </p:nvSpPr>
        <p:spPr>
          <a:xfrm>
            <a:off x="3143250" y="1878013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78013"/>
            <a:ext cx="41798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3" name="Title 20"/>
          <p:cNvSpPr>
            <a:spLocks noGrp="1"/>
          </p:cNvSpPr>
          <p:nvPr>
            <p:ph type="title"/>
          </p:nvPr>
        </p:nvSpPr>
        <p:spPr>
          <a:xfrm>
            <a:off x="3135313" y="1901825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400175"/>
            <a:ext cx="33178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7" name="Title 20"/>
          <p:cNvSpPr>
            <a:spLocks noGrp="1"/>
          </p:cNvSpPr>
          <p:nvPr>
            <p:ph type="title"/>
          </p:nvPr>
        </p:nvSpPr>
        <p:spPr>
          <a:xfrm>
            <a:off x="3143250" y="19780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1147763"/>
            <a:ext cx="33702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1" name="Title 20"/>
          <p:cNvSpPr>
            <a:spLocks noGrp="1"/>
          </p:cNvSpPr>
          <p:nvPr>
            <p:ph type="title"/>
          </p:nvPr>
        </p:nvSpPr>
        <p:spPr>
          <a:xfrm>
            <a:off x="3067050" y="235585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914525"/>
            <a:ext cx="29813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Can you remember the phonemes that we have learned?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See how quickly you can move through the slides saying each phoneme out loud.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</p:txBody>
      </p:sp>
      <p:sp>
        <p:nvSpPr>
          <p:cNvPr id="15363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4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7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8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50088" y="686387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5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1311275"/>
            <a:ext cx="33813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19" name="Title 20"/>
          <p:cNvSpPr>
            <a:spLocks noGrp="1"/>
          </p:cNvSpPr>
          <p:nvPr>
            <p:ph type="title"/>
          </p:nvPr>
        </p:nvSpPr>
        <p:spPr>
          <a:xfrm>
            <a:off x="3089275" y="1757363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2165350"/>
            <a:ext cx="35750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Title 20"/>
          <p:cNvSpPr>
            <a:spLocks/>
          </p:cNvSpPr>
          <p:nvPr/>
        </p:nvSpPr>
        <p:spPr bwMode="auto">
          <a:xfrm>
            <a:off x="2027238" y="19780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095" r="18095"/>
          <a:stretch/>
        </p:blipFill>
        <p:spPr>
          <a:xfrm>
            <a:off x="6287542" y="2088938"/>
            <a:ext cx="3591735" cy="3980239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itle 20"/>
          <p:cNvSpPr>
            <a:spLocks noGrp="1"/>
          </p:cNvSpPr>
          <p:nvPr>
            <p:ph type="title"/>
          </p:nvPr>
        </p:nvSpPr>
        <p:spPr>
          <a:xfrm>
            <a:off x="3006725" y="22955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1676400"/>
            <a:ext cx="298926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1" name="Title 20"/>
          <p:cNvSpPr>
            <a:spLocks/>
          </p:cNvSpPr>
          <p:nvPr/>
        </p:nvSpPr>
        <p:spPr bwMode="auto">
          <a:xfrm>
            <a:off x="2027238" y="222567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ll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263" y="1882775"/>
            <a:ext cx="25638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5" name="Title 20"/>
          <p:cNvSpPr>
            <a:spLocks/>
          </p:cNvSpPr>
          <p:nvPr/>
        </p:nvSpPr>
        <p:spPr bwMode="auto">
          <a:xfrm>
            <a:off x="2027238" y="19145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ss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697038"/>
            <a:ext cx="3478212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11" name="Title 20"/>
          <p:cNvSpPr>
            <a:spLocks noGrp="1"/>
          </p:cNvSpPr>
          <p:nvPr>
            <p:ph type="title"/>
          </p:nvPr>
        </p:nvSpPr>
        <p:spPr>
          <a:xfrm>
            <a:off x="3143250" y="185737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1771650"/>
            <a:ext cx="381793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39" name="Title 20"/>
          <p:cNvSpPr>
            <a:spLocks noGrp="1"/>
          </p:cNvSpPr>
          <p:nvPr>
            <p:ph type="title"/>
          </p:nvPr>
        </p:nvSpPr>
        <p:spPr>
          <a:xfrm>
            <a:off x="3178175" y="1589088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j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838" y="1868488"/>
            <a:ext cx="32686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0440F7-3F5D-4E1E-BF3F-AD1F372405FD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3" name="Title 20">
            <a:extLst>
              <a:ext uri="{FF2B5EF4-FFF2-40B4-BE49-F238E27FC236}">
                <a16:creationId xmlns:a16="http://schemas.microsoft.com/office/drawing/2014/main" id="{58798449-84BA-484B-93D5-88E6E6C5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5" y="1893888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v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D31E46-BBDF-4AB5-B406-4827B5118C7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E730F388-390A-4926-B323-56EB215C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219326"/>
            <a:ext cx="30908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50F09E-A828-4767-8FB4-FC58E2F9EBD3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0F0B33-DDDC-42C4-89C9-524BF27B9CA2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988" name="Title 20">
            <a:extLst>
              <a:ext uri="{FF2B5EF4-FFF2-40B4-BE49-F238E27FC236}">
                <a16:creationId xmlns:a16="http://schemas.microsoft.com/office/drawing/2014/main" id="{3FE4AB29-777B-4B59-91EB-B2E530C0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93888"/>
            <a:ext cx="2020888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w</a:t>
            </a: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22C8B013-0B8C-44C8-B862-C73651EEA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836738"/>
            <a:ext cx="19510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027113"/>
            <a:ext cx="33956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5646BF-BB51-4774-A743-85BD5E5254F6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011" name="Title 20">
            <a:extLst>
              <a:ext uri="{FF2B5EF4-FFF2-40B4-BE49-F238E27FC236}">
                <a16:creationId xmlns:a16="http://schemas.microsoft.com/office/drawing/2014/main" id="{9F1098B0-9B59-4487-9EDF-A62633C3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57375"/>
            <a:ext cx="2020888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x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B9ADB94-949B-49DA-8884-00D68BBC898F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3013" name="Picture 3">
            <a:extLst>
              <a:ext uri="{FF2B5EF4-FFF2-40B4-BE49-F238E27FC236}">
                <a16:creationId xmlns:a16="http://schemas.microsoft.com/office/drawing/2014/main" id="{4BD25C4D-F199-4162-AFB6-C5AE1F14C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9" y="1771650"/>
            <a:ext cx="381793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F44FA4-B036-4B9E-9994-8227FE174E6F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D68B01-BD88-42BB-AFD4-0D3AA70FC4BF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6" name="Title 20">
            <a:extLst>
              <a:ext uri="{FF2B5EF4-FFF2-40B4-BE49-F238E27FC236}">
                <a16:creationId xmlns:a16="http://schemas.microsoft.com/office/drawing/2014/main" id="{435DB15E-DEF2-46D1-81BA-37CD7A91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263650"/>
            <a:ext cx="2020888" cy="2903538"/>
          </a:xfrm>
        </p:spPr>
        <p:txBody>
          <a:bodyPr/>
          <a:lstStyle/>
          <a:p>
            <a:pPr eaLnBrk="1" hangingPunct="1"/>
            <a:r>
              <a:rPr lang="en-GB" altLang="en-US" sz="34400"/>
              <a:t>y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6ABCF1F1-00FC-4B95-8F3A-687972CAF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771650"/>
            <a:ext cx="24145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itchFamily="66" charset="0"/>
              </a:rPr>
              <a:t>Our phoneme today is…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9975" y="1484313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525710" y="1484313"/>
            <a:ext cx="1388554" cy="27368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/>
              <a:t>Z</a:t>
            </a:r>
          </a:p>
          <a:p>
            <a:pPr algn="ctr">
              <a:buFontTx/>
              <a:buNone/>
            </a:pPr>
            <a:r>
              <a:rPr lang="en-US" altLang="en-US" sz="9600" dirty="0" err="1"/>
              <a:t>zz</a:t>
            </a:r>
            <a:endParaRPr lang="en-US" altLang="en-US" sz="9600" dirty="0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82588" y="4941888"/>
            <a:ext cx="1150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>
                <a:latin typeface="Comic Sans MS" pitchFamily="66" charset="0"/>
              </a:rPr>
              <a:t>Can you say these words with our phoneme in? See if you can sound out the words then blend to read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57250" y="2139950"/>
            <a:ext cx="1868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buzz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9122192" y="3746069"/>
            <a:ext cx="1868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latin typeface="Calibri" pitchFamily="34" charset="0"/>
              </a:rPr>
              <a:t>Zig zag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2" name="TextBox 3"/>
          <p:cNvSpPr txBox="1">
            <a:spLocks noChangeArrowheads="1"/>
          </p:cNvSpPr>
          <p:nvPr/>
        </p:nvSpPr>
        <p:spPr bwMode="auto">
          <a:xfrm>
            <a:off x="1358248" y="3805664"/>
            <a:ext cx="2417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zoom</a:t>
            </a:r>
            <a:endParaRPr lang="en-GB" sz="4800" dirty="0">
              <a:latin typeface="Calibri" pitchFamily="34" charset="0"/>
            </a:endParaRP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9021932" y="1564217"/>
            <a:ext cx="1868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fizz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D17F74B1-5676-4699-810F-42C8C53F5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12753" y="72099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0"/>
          <p:cNvSpPr>
            <a:spLocks noGrp="1"/>
          </p:cNvSpPr>
          <p:nvPr>
            <p:ph type="title"/>
          </p:nvPr>
        </p:nvSpPr>
        <p:spPr>
          <a:xfrm>
            <a:off x="1981201" y="504825"/>
            <a:ext cx="8220075" cy="711200"/>
          </a:xfrm>
        </p:spPr>
        <p:txBody>
          <a:bodyPr/>
          <a:lstStyle/>
          <a:p>
            <a:pPr algn="ctr"/>
            <a:r>
              <a:rPr lang="en-GB" altLang="en-US" sz="2000">
                <a:latin typeface="Twinkl" pitchFamily="2" charset="0"/>
              </a:rPr>
              <a:t>Click the pictures that begin with ‘z’ to move them into the middle. </a:t>
            </a:r>
            <a:endParaRPr lang="en-GB" sz="2000"/>
          </a:p>
        </p:txBody>
      </p:sp>
      <p:sp>
        <p:nvSpPr>
          <p:cNvPr id="6" name="Rectangle 5"/>
          <p:cNvSpPr/>
          <p:nvPr/>
        </p:nvSpPr>
        <p:spPr>
          <a:xfrm>
            <a:off x="4011614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5548314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4" name="Title 20"/>
          <p:cNvSpPr>
            <a:spLocks/>
          </p:cNvSpPr>
          <p:nvPr/>
        </p:nvSpPr>
        <p:spPr bwMode="auto">
          <a:xfrm>
            <a:off x="5275264" y="1208088"/>
            <a:ext cx="1641475" cy="684212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 algn="ctr"/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  <a:ea typeface="Sassoon Infant Rg"/>
                <a:cs typeface="Sassoon Infant Rg"/>
              </a:rPr>
              <a:t>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5639" y="4891089"/>
            <a:ext cx="7016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4214" y="5011739"/>
            <a:ext cx="17621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9630" y="1520972"/>
            <a:ext cx="1747780" cy="1235882"/>
          </a:xfrm>
          <a:prstGeom prst="roundRect">
            <a:avLst>
              <a:gd name="adj" fmla="val 6394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0138" y="2917826"/>
            <a:ext cx="132715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20"/>
          <p:cNvSpPr>
            <a:spLocks/>
          </p:cNvSpPr>
          <p:nvPr/>
        </p:nvSpPr>
        <p:spPr bwMode="auto">
          <a:xfrm>
            <a:off x="8421689" y="4165601"/>
            <a:ext cx="1004887" cy="684213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 algn="ctr"/>
            <a:r>
              <a:rPr lang="en-GB" altLang="en-US" sz="7200" b="1">
                <a:solidFill>
                  <a:srgbClr val="C91162"/>
                </a:solidFill>
                <a:latin typeface="Twinkl SemiBold" pitchFamily="2" charset="0"/>
                <a:ea typeface="Sassoon Infant Rg"/>
                <a:cs typeface="Sassoon Infant Rg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3439" y="1333501"/>
            <a:ext cx="136048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58239" y="2801938"/>
            <a:ext cx="1055687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7875" y="3748088"/>
            <a:ext cx="18859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DFF6EBF8-BD90-4917-BEEE-CF5E52EE5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72898" y="104854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3611 0.113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37362 0.127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14583 -0.052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17899 -0.240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4809 -0.0335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91" y="310718"/>
            <a:ext cx="10572565" cy="6391923"/>
          </a:xfrm>
        </p:spPr>
        <p:txBody>
          <a:bodyPr/>
          <a:lstStyle/>
          <a:p>
            <a:pPr algn="ctr"/>
            <a: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a phoneme frame on your white board. </a:t>
            </a:r>
            <a:b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an example of how we use a phoneme frame.</a:t>
            </a:r>
            <a:b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to each word, see if you can write the phonemes in your frame.</a:t>
            </a:r>
            <a:b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5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92D484F-519A-4D3B-A170-20BEAA7DE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0346"/>
              </p:ext>
            </p:extLst>
          </p:nvPr>
        </p:nvGraphicFramePr>
        <p:xfrm>
          <a:off x="2032000" y="1820497"/>
          <a:ext cx="8127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733359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760560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95066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9143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A092779-F918-4092-A880-8C2776CA51B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0325" y="4704658"/>
            <a:ext cx="7016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2821E8D-BF1F-4789-9AAC-32D05651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89" y="4587436"/>
            <a:ext cx="1487010" cy="14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7">
            <a:hlinkClick r:id="" action="ppaction://media"/>
            <a:extLst>
              <a:ext uri="{FF2B5EF4-FFF2-40B4-BE49-F238E27FC236}">
                <a16:creationId xmlns:a16="http://schemas.microsoft.com/office/drawing/2014/main" id="{09B04B48-6BCB-4C00-9FF1-CC3CC715C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3663" y="5344420"/>
            <a:ext cx="487363" cy="487363"/>
          </a:xfrm>
          <a:prstGeom prst="rect">
            <a:avLst/>
          </a:prstGeom>
        </p:spPr>
      </p:pic>
      <p:pic>
        <p:nvPicPr>
          <p:cNvPr id="1030" name="Picture 6" descr="Image result for Jazz Clip Art">
            <a:extLst>
              <a:ext uri="{FF2B5EF4-FFF2-40B4-BE49-F238E27FC236}">
                <a16:creationId xmlns:a16="http://schemas.microsoft.com/office/drawing/2014/main" id="{ABF2527A-793E-4F87-B7DB-D97DE18F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015" y="4587436"/>
            <a:ext cx="1513967" cy="15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850601-ACD7-408C-AFDB-6938D4984576}"/>
              </a:ext>
            </a:extLst>
          </p:cNvPr>
          <p:cNvSpPr txBox="1"/>
          <p:nvPr/>
        </p:nvSpPr>
        <p:spPr>
          <a:xfrm>
            <a:off x="2503504" y="1926454"/>
            <a:ext cx="1677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D12AC-3DAC-47F0-8E02-8983B5F2F3BA}"/>
              </a:ext>
            </a:extLst>
          </p:cNvPr>
          <p:cNvSpPr txBox="1"/>
          <p:nvPr/>
        </p:nvSpPr>
        <p:spPr>
          <a:xfrm>
            <a:off x="8142425" y="1926454"/>
            <a:ext cx="1677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D3905-EE19-40F2-A02E-5D03C9A73658}"/>
              </a:ext>
            </a:extLst>
          </p:cNvPr>
          <p:cNvSpPr txBox="1"/>
          <p:nvPr/>
        </p:nvSpPr>
        <p:spPr>
          <a:xfrm>
            <a:off x="5322964" y="1894833"/>
            <a:ext cx="1677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8">
            <a:hlinkClick r:id="" action="ppaction://media"/>
            <a:extLst>
              <a:ext uri="{FF2B5EF4-FFF2-40B4-BE49-F238E27FC236}">
                <a16:creationId xmlns:a16="http://schemas.microsoft.com/office/drawing/2014/main" id="{BB55D1F9-5183-4FC3-9BCB-9AC0F8884D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61747" y="5496820"/>
            <a:ext cx="487363" cy="487363"/>
          </a:xfrm>
          <a:prstGeom prst="rect">
            <a:avLst/>
          </a:prstGeom>
        </p:spPr>
      </p:pic>
      <p:pic>
        <p:nvPicPr>
          <p:cNvPr id="8" name="9">
            <a:hlinkClick r:id="" action="ppaction://media"/>
            <a:extLst>
              <a:ext uri="{FF2B5EF4-FFF2-40B4-BE49-F238E27FC236}">
                <a16:creationId xmlns:a16="http://schemas.microsoft.com/office/drawing/2014/main" id="{3C87EAAB-A50B-427C-BB3F-11D1205CCB0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22501" y="5363601"/>
            <a:ext cx="487363" cy="487363"/>
          </a:xfrm>
          <a:prstGeom prst="rect">
            <a:avLst/>
          </a:prstGeom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1EBCAB41-779A-4AD0-9CF1-C8F424D663E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5008" y="124031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14583 -0.052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3143250" y="19573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825" y="2279650"/>
            <a:ext cx="27066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2125663"/>
            <a:ext cx="28495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3143250" y="1323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1725613"/>
            <a:ext cx="42354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/>
          <p:cNvSpPr>
            <a:spLocks noGrp="1"/>
          </p:cNvSpPr>
          <p:nvPr>
            <p:ph type="title"/>
          </p:nvPr>
        </p:nvSpPr>
        <p:spPr>
          <a:xfrm>
            <a:off x="3111500" y="207010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0" y="2222500"/>
            <a:ext cx="3657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/>
          <p:cNvSpPr>
            <a:spLocks noGrp="1"/>
          </p:cNvSpPr>
          <p:nvPr>
            <p:ph type="title"/>
          </p:nvPr>
        </p:nvSpPr>
        <p:spPr>
          <a:xfrm>
            <a:off x="3143250" y="1958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1800225"/>
            <a:ext cx="217011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/>
          <p:cNvSpPr>
            <a:spLocks noGrp="1"/>
          </p:cNvSpPr>
          <p:nvPr>
            <p:ph type="title"/>
          </p:nvPr>
        </p:nvSpPr>
        <p:spPr>
          <a:xfrm>
            <a:off x="3087688" y="1838325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1917700"/>
            <a:ext cx="3135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163</Words>
  <Application>Microsoft Office PowerPoint</Application>
  <PresentationFormat>Widescreen</PresentationFormat>
  <Paragraphs>50</Paragraphs>
  <Slides>34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Sassoon Infant Md</vt:lpstr>
      <vt:lpstr>Twinkl</vt:lpstr>
      <vt:lpstr>Twinkl SemiBold</vt:lpstr>
      <vt:lpstr>Office Theme</vt:lpstr>
      <vt:lpstr>PowerPoint Presentation</vt:lpstr>
      <vt:lpstr>Phonics - Phase 3</vt:lpstr>
      <vt:lpstr>s</vt:lpstr>
      <vt:lpstr>t</vt:lpstr>
      <vt:lpstr>a</vt:lpstr>
      <vt:lpstr>p</vt:lpstr>
      <vt:lpstr>i</vt:lpstr>
      <vt:lpstr>n</vt:lpstr>
      <vt:lpstr>m</vt:lpstr>
      <vt:lpstr>d</vt:lpstr>
      <vt:lpstr>g</vt:lpstr>
      <vt:lpstr>o</vt:lpstr>
      <vt:lpstr>c</vt:lpstr>
      <vt:lpstr>k</vt:lpstr>
      <vt:lpstr>ck</vt:lpstr>
      <vt:lpstr>e</vt:lpstr>
      <vt:lpstr>u</vt:lpstr>
      <vt:lpstr>r</vt:lpstr>
      <vt:lpstr>h</vt:lpstr>
      <vt:lpstr>b</vt:lpstr>
      <vt:lpstr>f</vt:lpstr>
      <vt:lpstr>PowerPoint Presentation</vt:lpstr>
      <vt:lpstr>l</vt:lpstr>
      <vt:lpstr>PowerPoint Presentation</vt:lpstr>
      <vt:lpstr>PowerPoint Presentation</vt:lpstr>
      <vt:lpstr>x</vt:lpstr>
      <vt:lpstr>j</vt:lpstr>
      <vt:lpstr>v</vt:lpstr>
      <vt:lpstr>w</vt:lpstr>
      <vt:lpstr>x</vt:lpstr>
      <vt:lpstr>y</vt:lpstr>
      <vt:lpstr>Our phoneme today is…</vt:lpstr>
      <vt:lpstr>Click the pictures that begin with ‘z’ to move them into the middle. </vt:lpstr>
      <vt:lpstr>Draw a phoneme frame on your white board.  This is an example of how we use a phoneme frame.    Listen to each word, see if you can write the phonemes in your frame.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21</cp:revision>
  <dcterms:created xsi:type="dcterms:W3CDTF">2021-01-06T13:07:18Z</dcterms:created>
  <dcterms:modified xsi:type="dcterms:W3CDTF">2021-01-12T11:46:46Z</dcterms:modified>
</cp:coreProperties>
</file>