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166497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27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0990-397F-4B93-8A7A-8B482B88E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724848"/>
            <a:ext cx="7620000" cy="5796562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1C8CF-A641-4A01-AE35-6BAEAEF8F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8744948"/>
            <a:ext cx="7620000" cy="4019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82201-A349-42CB-A785-35B0D625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E431F-3E1C-41B0-B0CA-2F6EA71A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9464B-D43D-4036-B217-F1D21143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0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080D-6548-4B95-BE22-B94F945F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0BEF8-D168-4C58-A9F2-32DF5D99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4B45B-5E69-49DF-BC9B-EE10A3AC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859C-98F1-437C-8BCE-219E0545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500A5-3566-4F0B-A1C3-84B8FB68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2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EFE1E-E64E-41B2-8C49-0F9486B50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886442"/>
            <a:ext cx="2190750" cy="14109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3053E-0B53-419E-B10E-920B74E1D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886442"/>
            <a:ext cx="6445250" cy="14109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EBA9-B311-49C2-B292-F46ED911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0531-C135-4835-A5E9-FB4E6C0E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9E61D-7F59-4756-B629-F6C01806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1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4FC4-B284-4030-AA1A-BA724923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83C86-0DB5-4299-BB77-82F499FEB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8C88-6085-4592-BF98-138BB65C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334F-E743-447E-B01C-16ECAB63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19E3-2618-4E82-B787-B4607C0B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B942-41F8-43CD-86C7-6BC8E120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4150868"/>
            <a:ext cx="8763000" cy="692581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14DB0-FC77-47A9-BD10-9089BD2C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11142200"/>
            <a:ext cx="8763000" cy="364212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CF26C-E147-42DA-B0C5-CE9E42E0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C655F-CDB7-4D3C-8355-918A49A6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20A08-12DF-4D27-A23C-6C2D5DC7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8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9ACA-7F87-44AA-9DC0-2861C8AC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DD3F6-1D20-4012-8FFC-C8E5D59B6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4432212"/>
            <a:ext cx="4318000" cy="105640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D83C8-C8F5-4584-A6CB-5EABBBE39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4432212"/>
            <a:ext cx="4318000" cy="105640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1E183-AE99-4BFA-92F7-CC3A61D6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C3AC9-3C23-44E0-AB78-2A5FEB1D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AD9B3-EF8C-456A-8078-290A9106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8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4996-67B3-4BD3-A482-6356251E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886446"/>
            <a:ext cx="8763000" cy="3218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13812-1CEA-4FFC-8084-9EFD211A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4081490"/>
            <a:ext cx="4298156" cy="20002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DE3A-B340-4908-B046-C740FE470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6081765"/>
            <a:ext cx="4298156" cy="8945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27080-ADEE-4793-8755-69CCE0518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4081490"/>
            <a:ext cx="4319323" cy="20002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2DA34-EDC8-4038-9C0A-FD1D6D224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6081765"/>
            <a:ext cx="4319323" cy="8945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A68B6-307A-47D5-93CB-163B1269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DBB6A-A24C-4E69-A8AF-60DD761B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A98FC-0043-4517-AB7F-924F8FE0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6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0973-D421-4711-87F3-4058543D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A2E4A-AD03-466D-8320-2FCE4340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C42C8-D32B-4D2E-B409-642CCE3C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7476B-42E9-48D1-9242-FDF740FF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9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10AFF-66E5-42D2-A425-BA8C3073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58DE5-08E1-4FB1-A537-D210E9E1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D3271-DA13-4BF9-84EF-D14FE224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7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70AD-B282-400E-A174-6FC29A2F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1109980"/>
            <a:ext cx="3276864" cy="38849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65D1A-C688-48A6-AACB-C0E888F1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2397252"/>
            <a:ext cx="5143500" cy="11832078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F9117-2143-4EE9-A9AB-E66EA94A3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994910"/>
            <a:ext cx="3276864" cy="925368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97D22-4D8F-4211-9C1F-0E5BAA95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559-1647-4CE1-9F68-0AFCE6D6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4B5E3-7B33-4F27-A5F6-E0B9DA35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9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903B-EB44-4BFD-ADD8-27C76541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1109980"/>
            <a:ext cx="3276864" cy="38849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55C9B-B537-47BB-B6FD-E194EB7EE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2397252"/>
            <a:ext cx="5143500" cy="11832078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ED152-DEA8-435E-9709-326BC001E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994910"/>
            <a:ext cx="3276864" cy="925368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D6A55-0E4F-4271-9363-E0C72612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7FDCC-1FD2-40E1-B8A3-07A229ED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7D4DA-1B28-4870-AF8B-F57D900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17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49C08-C6C2-4492-84BA-AD42CDF0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86446"/>
            <a:ext cx="8763000" cy="3218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5D05B-5497-489E-9B1A-6935CC91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4432212"/>
            <a:ext cx="8763000" cy="1056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AB0C0-9016-40A9-A412-200EDFB1D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5431809"/>
            <a:ext cx="2286000" cy="88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031F-A819-4DD9-ADDB-BAD4B0CD1B1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5686-6002-4C98-A2A3-1DF6BB8BF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5431809"/>
            <a:ext cx="3429000" cy="88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4C578-D66B-46A5-BA10-F4DCB51AA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5431809"/>
            <a:ext cx="2286000" cy="88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1F63-DDDD-4C9F-B81A-3F1DC2C32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A860D-6FF3-403B-B4E0-DA3D7752578D}"/>
              </a:ext>
            </a:extLst>
          </p:cNvPr>
          <p:cNvSpPr txBox="1"/>
          <p:nvPr/>
        </p:nvSpPr>
        <p:spPr>
          <a:xfrm>
            <a:off x="2870200" y="254000"/>
            <a:ext cx="3352927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Arial - 33"/>
              </a:rPr>
              <a:t>Spelling groups</a:t>
            </a:r>
          </a:p>
          <a:p>
            <a:pPr algn="ctr"/>
            <a:r>
              <a:rPr lang="en-GB" sz="3200" b="1" dirty="0">
                <a:solidFill>
                  <a:srgbClr val="000000"/>
                </a:solidFill>
                <a:latin typeface="Arial - 33"/>
              </a:rPr>
              <a:t>22.01.21</a:t>
            </a:r>
            <a:endParaRPr lang="en-GB" sz="1900" b="1" dirty="0">
              <a:solidFill>
                <a:srgbClr val="000000"/>
              </a:solidFill>
              <a:latin typeface="Arial - 3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03CFA-B0F5-4999-A251-2673F0039A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346200"/>
            <a:ext cx="8470900" cy="10746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611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C1C2D8-2A06-447B-B970-54D280982D46}"/>
              </a:ext>
            </a:extLst>
          </p:cNvPr>
          <p:cNvSpPr txBox="1"/>
          <p:nvPr/>
        </p:nvSpPr>
        <p:spPr>
          <a:xfrm>
            <a:off x="317500" y="596900"/>
            <a:ext cx="9067800" cy="1006429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u="sng" dirty="0">
                <a:solidFill>
                  <a:srgbClr val="000000"/>
                </a:solidFill>
                <a:latin typeface="Arial Rounded MT Bold - 27"/>
              </a:rPr>
              <a:t>Year 5 &amp; 6</a:t>
            </a:r>
          </a:p>
          <a:p>
            <a:endParaRPr lang="en-GB" sz="3600" u="sng" dirty="0">
              <a:solidFill>
                <a:srgbClr val="000000"/>
              </a:solidFill>
              <a:latin typeface="Arial Rounded MT Bold - 27"/>
            </a:endParaRPr>
          </a:p>
          <a:p>
            <a:r>
              <a:rPr lang="en-GB" sz="3600" u="sng" dirty="0">
                <a:solidFill>
                  <a:srgbClr val="0000FF"/>
                </a:solidFill>
                <a:latin typeface="Arial Rounded MT Bold - 27"/>
              </a:rPr>
              <a:t>Blue:</a:t>
            </a:r>
          </a:p>
          <a:p>
            <a:r>
              <a:rPr lang="en-US" sz="3600" dirty="0">
                <a:solidFill>
                  <a:srgbClr val="0000FF"/>
                </a:solidFill>
                <a:latin typeface="Arial Rounded MT Bold - 27"/>
              </a:rPr>
              <a:t>You will be tested on the 8 spellings you're given.</a:t>
            </a:r>
          </a:p>
          <a:p>
            <a:endParaRPr lang="en-GB" sz="3600" dirty="0">
              <a:solidFill>
                <a:srgbClr val="0000FF"/>
              </a:solidFill>
              <a:latin typeface="Arial Rounded MT Bold - 27"/>
            </a:endParaRPr>
          </a:p>
          <a:p>
            <a:endParaRPr lang="en-GB" sz="3600" dirty="0">
              <a:solidFill>
                <a:srgbClr val="0000FF"/>
              </a:solidFill>
              <a:latin typeface="Arial Rounded MT Bold - 27"/>
            </a:endParaRPr>
          </a:p>
          <a:p>
            <a:r>
              <a:rPr lang="en-GB" sz="3600" u="sng" dirty="0">
                <a:solidFill>
                  <a:srgbClr val="92D050"/>
                </a:solidFill>
                <a:latin typeface="Arial Rounded MT Bold - 27"/>
              </a:rPr>
              <a:t>Gre</a:t>
            </a:r>
            <a:r>
              <a:rPr lang="en-GB" sz="3600" u="sng" dirty="0">
                <a:solidFill>
                  <a:srgbClr val="3CB371"/>
                </a:solidFill>
                <a:latin typeface="Arial Rounded MT Bold - 27"/>
              </a:rPr>
              <a:t>en:</a:t>
            </a:r>
          </a:p>
          <a:p>
            <a:r>
              <a:rPr lang="en-US" sz="3600" dirty="0">
                <a:solidFill>
                  <a:srgbClr val="3CB371"/>
                </a:solidFill>
                <a:latin typeface="Arial Rounded MT Bold - 27"/>
              </a:rPr>
              <a:t>You will be tested on the 6 spellings you're given plus 4 more. I will choose those 4 from the spelling sheet you have. </a:t>
            </a:r>
          </a:p>
          <a:p>
            <a:endParaRPr lang="en-GB" sz="3600" dirty="0">
              <a:solidFill>
                <a:srgbClr val="3CB371"/>
              </a:solidFill>
              <a:latin typeface="Arial Rounded MT Bold - 27"/>
            </a:endParaRPr>
          </a:p>
          <a:p>
            <a:endParaRPr lang="en-GB" sz="3600" dirty="0">
              <a:solidFill>
                <a:srgbClr val="3CB371"/>
              </a:solidFill>
              <a:latin typeface="Arial Rounded MT Bold - 27"/>
            </a:endParaRPr>
          </a:p>
          <a:p>
            <a:r>
              <a:rPr lang="en-GB" sz="3600" u="sng" dirty="0">
                <a:solidFill>
                  <a:schemeClr val="accent2">
                    <a:lumMod val="75000"/>
                  </a:schemeClr>
                </a:solidFill>
                <a:latin typeface="Arial Rounded MT Bold - 27"/>
              </a:rPr>
              <a:t>Ora</a:t>
            </a:r>
            <a:r>
              <a:rPr lang="en-GB" sz="3600" u="sng" dirty="0">
                <a:solidFill>
                  <a:srgbClr val="FF6820"/>
                </a:solidFill>
                <a:latin typeface="Arial Rounded MT Bold - 27"/>
              </a:rPr>
              <a:t>nge:</a:t>
            </a:r>
          </a:p>
          <a:p>
            <a:r>
              <a:rPr lang="en-US" sz="3600" dirty="0">
                <a:solidFill>
                  <a:srgbClr val="FF6820"/>
                </a:solidFill>
                <a:latin typeface="Arial Rounded MT Bold - 27"/>
              </a:rPr>
              <a:t>You will be tested on the 6 spellings you're given plus 4 more. The 4 extra spellings may or may not be chosen from the spelling sheet you have. </a:t>
            </a:r>
            <a:r>
              <a:rPr lang="en-US" sz="3600" dirty="0">
                <a:solidFill>
                  <a:srgbClr val="3CB371"/>
                </a:solidFill>
                <a:latin typeface="Arial Rounded MT Bold - 27"/>
              </a:rPr>
              <a:t> </a:t>
            </a:r>
            <a:endParaRPr lang="en-GB" sz="3600" dirty="0">
              <a:solidFill>
                <a:srgbClr val="3CB371"/>
              </a:solidFill>
              <a:latin typeface="Arial Rounded MT Bold - 27"/>
            </a:endParaRPr>
          </a:p>
        </p:txBody>
      </p:sp>
    </p:spTree>
    <p:extLst>
      <p:ext uri="{BB962C8B-B14F-4D97-AF65-F5344CB8AC3E}">
        <p14:creationId xmlns:p14="http://schemas.microsoft.com/office/powerpoint/2010/main" val="398136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E7FDA8-25D4-43AD-BE63-6501CD932239}"/>
              </a:ext>
            </a:extLst>
          </p:cNvPr>
          <p:cNvSpPr txBox="1"/>
          <p:nvPr/>
        </p:nvSpPr>
        <p:spPr>
          <a:xfrm>
            <a:off x="647700" y="1460500"/>
            <a:ext cx="8999220" cy="67403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Arial Rounded MT Bold - 27"/>
              </a:rPr>
              <a:t>Spelling task- 22.01.21</a:t>
            </a:r>
          </a:p>
          <a:p>
            <a:endParaRPr lang="en-GB" sz="3600" dirty="0">
              <a:solidFill>
                <a:srgbClr val="000000"/>
              </a:solidFill>
              <a:latin typeface="Arial Rounded MT Bold - 27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 Rounded MT Bold - 27"/>
              </a:rPr>
              <a:t>Th</a:t>
            </a:r>
            <a:r>
              <a:rPr lang="en-US" sz="3600" dirty="0">
                <a:solidFill>
                  <a:srgbClr val="00008B"/>
                </a:solidFill>
                <a:latin typeface="Arial Rounded MT Bold - 28"/>
              </a:rPr>
              <a:t>is week I would like you to write 6</a:t>
            </a:r>
          </a:p>
          <a:p>
            <a:r>
              <a:rPr lang="en-US" sz="3600" dirty="0">
                <a:solidFill>
                  <a:srgbClr val="00008B"/>
                </a:solidFill>
                <a:latin typeface="Arial Rounded MT Bold - 28"/>
              </a:rPr>
              <a:t>sentences for the words you have been given to learn. Each sentence must include one of </a:t>
            </a:r>
            <a:r>
              <a:rPr lang="en-GB" sz="3600" dirty="0">
                <a:solidFill>
                  <a:srgbClr val="00008B"/>
                </a:solidFill>
                <a:latin typeface="Arial Rounded MT Bold - 28"/>
              </a:rPr>
              <a:t>the words. </a:t>
            </a:r>
          </a:p>
          <a:p>
            <a:r>
              <a:rPr lang="en-US" sz="3600" dirty="0">
                <a:solidFill>
                  <a:srgbClr val="00008B"/>
                </a:solidFill>
                <a:latin typeface="Arial Rounded MT Bold - 28"/>
              </a:rPr>
              <a:t>You must use the words in the correct context, so you will need to know what they mean.</a:t>
            </a:r>
          </a:p>
          <a:p>
            <a:r>
              <a:rPr lang="en-US" sz="3600" dirty="0">
                <a:solidFill>
                  <a:srgbClr val="00008B"/>
                </a:solidFill>
                <a:latin typeface="Arial Rounded MT Bold - 28"/>
              </a:rPr>
              <a:t>Please can you write this in your red spelling book. You need to underline the 6 spellings I ​gave you.</a:t>
            </a:r>
            <a:r>
              <a:rPr lang="en-US" sz="3600" dirty="0">
                <a:solidFill>
                  <a:srgbClr val="00008B"/>
                </a:solidFill>
                <a:latin typeface="Arial - 28"/>
              </a:rPr>
              <a:t> </a:t>
            </a:r>
            <a:endParaRPr lang="en-GB" sz="1600" dirty="0">
              <a:solidFill>
                <a:srgbClr val="00008B"/>
              </a:solidFill>
              <a:latin typeface="Arial - 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5DC71-AD05-4E7E-84B7-9DEA9E40A8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457200"/>
            <a:ext cx="1799971" cy="1799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6094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A603C9-942B-4CE3-8036-136C827CEE99}"/>
              </a:ext>
            </a:extLst>
          </p:cNvPr>
          <p:cNvSpPr txBox="1"/>
          <p:nvPr/>
        </p:nvSpPr>
        <p:spPr>
          <a:xfrm>
            <a:off x="571500" y="711200"/>
            <a:ext cx="2489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 b="1" dirty="0">
                <a:solidFill>
                  <a:srgbClr val="00008B"/>
                </a:solidFill>
                <a:latin typeface="Arial Rounded MT Bold - 47"/>
              </a:rPr>
              <a:t>Year 5</a:t>
            </a:r>
            <a:endParaRPr lang="en-GB" sz="2800" b="1" dirty="0">
              <a:solidFill>
                <a:srgbClr val="00008B"/>
              </a:solidFill>
              <a:latin typeface="Arial Rounded MT Bold - 4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DE8F3-B8FA-4C73-9805-BA3F5A471D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342900"/>
            <a:ext cx="7003415" cy="9326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46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08AF6-747D-49B8-8C66-C8C31A2C9986}"/>
              </a:ext>
            </a:extLst>
          </p:cNvPr>
          <p:cNvSpPr txBox="1"/>
          <p:nvPr/>
        </p:nvSpPr>
        <p:spPr>
          <a:xfrm>
            <a:off x="1173480" y="1272540"/>
            <a:ext cx="2489200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400" dirty="0">
                <a:solidFill>
                  <a:srgbClr val="00008B"/>
                </a:solidFill>
                <a:latin typeface="Arial Rounded MT Bold - 47"/>
              </a:rPr>
              <a:t>Year 6</a:t>
            </a:r>
            <a:endParaRPr lang="en-GB" sz="2800" dirty="0">
              <a:solidFill>
                <a:srgbClr val="00008B"/>
              </a:solidFill>
              <a:latin typeface="Arial Rounded MT Bold - 4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4E91C-9C0E-4010-91D6-568E99FEA6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22" y="1066800"/>
            <a:ext cx="5899658" cy="8935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4366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C9B655-CFA5-4D7A-8552-93140E5C44A8}"/>
              </a:ext>
            </a:extLst>
          </p:cNvPr>
          <p:cNvSpPr txBox="1"/>
          <p:nvPr/>
        </p:nvSpPr>
        <p:spPr>
          <a:xfrm>
            <a:off x="431800" y="596900"/>
            <a:ext cx="304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  <a:latin typeface="Arial Rounded MT Bold - 46"/>
              </a:rPr>
              <a:t>22.01.21</a:t>
            </a:r>
            <a:endParaRPr lang="en-GB" sz="2800" b="1" dirty="0">
              <a:solidFill>
                <a:srgbClr val="000000"/>
              </a:solidFill>
              <a:latin typeface="Arial Rounded MT Bold - 4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D8676-1374-4F09-951D-3A69C8D66589}"/>
              </a:ext>
            </a:extLst>
          </p:cNvPr>
          <p:cNvSpPr txBox="1"/>
          <p:nvPr/>
        </p:nvSpPr>
        <p:spPr>
          <a:xfrm>
            <a:off x="317500" y="1981200"/>
            <a:ext cx="9321800" cy="31700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 dirty="0">
                <a:solidFill>
                  <a:srgbClr val="00008B"/>
                </a:solidFill>
                <a:latin typeface="Arial Rounded MT Bold - 47"/>
              </a:rPr>
              <a:t>Year 5-</a:t>
            </a:r>
            <a:r>
              <a:rPr lang="en-GB" sz="4000" dirty="0">
                <a:solidFill>
                  <a:srgbClr val="00005E"/>
                </a:solidFill>
                <a:latin typeface="Arial Rounded MT Bold - 47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 Rounded MT Bold - 47"/>
              </a:rPr>
              <a:t>To be able to spell ​homophones and near homophones.</a:t>
            </a:r>
          </a:p>
          <a:p>
            <a:endParaRPr lang="en-GB" sz="4000" dirty="0">
              <a:solidFill>
                <a:srgbClr val="000000"/>
              </a:solidFill>
              <a:latin typeface="Arial Rounded MT Bold - 47"/>
            </a:endParaRPr>
          </a:p>
          <a:p>
            <a:r>
              <a:rPr lang="en-GB" sz="4000" dirty="0">
                <a:solidFill>
                  <a:srgbClr val="000000"/>
                </a:solidFill>
                <a:latin typeface="Arial Rounded MT Bold - 47"/>
              </a:rPr>
              <a:t>Ye</a:t>
            </a:r>
            <a:r>
              <a:rPr lang="en-GB" sz="4000" dirty="0">
                <a:solidFill>
                  <a:srgbClr val="00008B"/>
                </a:solidFill>
                <a:latin typeface="Arial Rounded MT Bold - 47"/>
              </a:rPr>
              <a:t>ar 6- </a:t>
            </a:r>
            <a:r>
              <a:rPr lang="en-US" sz="4000" dirty="0">
                <a:solidFill>
                  <a:srgbClr val="000000"/>
                </a:solidFill>
                <a:latin typeface="Arial Rounded MT Bold - 47"/>
              </a:rPr>
              <a:t>To be able to spell homophones and near homophones.</a:t>
            </a:r>
            <a:endParaRPr lang="en-GB" sz="4000" dirty="0">
              <a:solidFill>
                <a:srgbClr val="000000"/>
              </a:solidFill>
              <a:latin typeface="Arial Rounded MT Bold - 4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6F1C3-8EAD-4CA6-9797-B42D8891AA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596900"/>
            <a:ext cx="1357249" cy="1357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1573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C056C-5BF9-4386-8A4C-B8D672A7E8BD}"/>
              </a:ext>
            </a:extLst>
          </p:cNvPr>
          <p:cNvSpPr txBox="1"/>
          <p:nvPr/>
        </p:nvSpPr>
        <p:spPr>
          <a:xfrm>
            <a:off x="317500" y="596900"/>
            <a:ext cx="9677400" cy="64940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 dirty="0">
                <a:solidFill>
                  <a:srgbClr val="00008B"/>
                </a:solidFill>
                <a:latin typeface="Arial Rounded MT Bold - 47"/>
              </a:rPr>
              <a:t>Year 5- </a:t>
            </a:r>
            <a:r>
              <a:rPr lang="en-GB" sz="4000" dirty="0">
                <a:solidFill>
                  <a:srgbClr val="000000"/>
                </a:solidFill>
                <a:latin typeface="Arial Rounded MT Bold - 47"/>
              </a:rPr>
              <a:t>To be</a:t>
            </a:r>
            <a:r>
              <a:rPr lang="en-GB" sz="4000" dirty="0">
                <a:solidFill>
                  <a:srgbClr val="00008B"/>
                </a:solidFill>
                <a:latin typeface="Arial Rounded MT Bold - 47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Arial Rounded MT Bold - 47"/>
              </a:rPr>
              <a:t>able to spell homophones and near ​homophones.</a:t>
            </a:r>
          </a:p>
          <a:p>
            <a:endParaRPr lang="en-GB" sz="4000" dirty="0">
              <a:solidFill>
                <a:srgbClr val="000000"/>
              </a:solidFill>
              <a:latin typeface="Arial Rounded MT Bold - 47"/>
            </a:endParaRPr>
          </a:p>
          <a:p>
            <a:pPr algn="ctr"/>
            <a:r>
              <a:rPr lang="en-GB" sz="4000" dirty="0">
                <a:solidFill>
                  <a:srgbClr val="0070C0"/>
                </a:solidFill>
                <a:latin typeface="Arial Rounded MT Bold - 47"/>
              </a:rPr>
              <a:t>Wh</a:t>
            </a:r>
            <a:r>
              <a:rPr lang="en-GB" sz="4000" dirty="0">
                <a:solidFill>
                  <a:srgbClr val="00008B"/>
                </a:solidFill>
                <a:latin typeface="Arial Rounded MT Bold - 47"/>
              </a:rPr>
              <a:t>at is a homophone?</a:t>
            </a:r>
          </a:p>
          <a:p>
            <a:pPr algn="ctr"/>
            <a:endParaRPr lang="en-GB" sz="4000" dirty="0">
              <a:solidFill>
                <a:srgbClr val="00008B"/>
              </a:solidFill>
              <a:latin typeface="Arial Rounded MT Bold - 47"/>
            </a:endParaRPr>
          </a:p>
          <a:p>
            <a:pPr algn="ctr"/>
            <a:endParaRPr lang="en-GB" sz="4000" dirty="0">
              <a:solidFill>
                <a:srgbClr val="00008B"/>
              </a:solidFill>
              <a:latin typeface="Arial Rounded MT Bold - 47"/>
            </a:endParaRPr>
          </a:p>
          <a:p>
            <a:pPr algn="ctr"/>
            <a:r>
              <a:rPr lang="en-US" sz="4000" dirty="0">
                <a:solidFill>
                  <a:srgbClr val="00008B"/>
                </a:solidFill>
                <a:latin typeface="Arial Rounded MT Bold - 47"/>
              </a:rPr>
              <a:t>A h</a:t>
            </a:r>
            <a:r>
              <a:rPr lang="en-US" sz="4000" dirty="0">
                <a:solidFill>
                  <a:srgbClr val="4B0082"/>
                </a:solidFill>
                <a:latin typeface="Arial Rounded MT Bold - 47"/>
              </a:rPr>
              <a:t>omophone is two words that sound the same but they have different spelling, and different meaning. </a:t>
            </a:r>
          </a:p>
          <a:p>
            <a:endParaRPr lang="en-GB" sz="2800" dirty="0">
              <a:solidFill>
                <a:srgbClr val="4B0082"/>
              </a:solidFill>
              <a:latin typeface="Arial Rounded MT Bold - 47"/>
            </a:endParaRPr>
          </a:p>
          <a:p>
            <a:endParaRPr lang="en-GB" sz="2800" dirty="0">
              <a:solidFill>
                <a:srgbClr val="4B0082"/>
              </a:solidFill>
              <a:latin typeface="Arial Rounded MT Bold - 47"/>
            </a:endParaRPr>
          </a:p>
        </p:txBody>
      </p:sp>
    </p:spTree>
    <p:extLst>
      <p:ext uri="{BB962C8B-B14F-4D97-AF65-F5344CB8AC3E}">
        <p14:creationId xmlns:p14="http://schemas.microsoft.com/office/powerpoint/2010/main" val="224632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6961-A9DC-43D1-8B8E-D2C515174967}"/>
              </a:ext>
            </a:extLst>
          </p:cNvPr>
          <p:cNvSpPr txBox="1"/>
          <p:nvPr/>
        </p:nvSpPr>
        <p:spPr>
          <a:xfrm>
            <a:off x="444500" y="596900"/>
            <a:ext cx="93853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36"/>
              </a:rPr>
              <a:t>Spelling focus: </a:t>
            </a:r>
            <a:r>
              <a:rPr lang="en-US" sz="3600" dirty="0">
                <a:solidFill>
                  <a:srgbClr val="000000"/>
                </a:solidFill>
                <a:latin typeface="Arial Rounded MT Bold - 36"/>
              </a:rPr>
              <a:t>To be able to spell homophones and near homophones</a:t>
            </a:r>
            <a:r>
              <a:rPr lang="en-US" sz="2100" dirty="0">
                <a:solidFill>
                  <a:srgbClr val="000000"/>
                </a:solidFill>
                <a:latin typeface="Arial Rounded MT Bold - 36"/>
              </a:rPr>
              <a:t>.</a:t>
            </a:r>
            <a:endParaRPr lang="en-GB" sz="2100" dirty="0">
              <a:solidFill>
                <a:srgbClr val="000000"/>
              </a:solidFill>
              <a:latin typeface="Arial Rounded MT Bold - 3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597DA3-9A4E-4E1C-824D-864950AA43B5}"/>
              </a:ext>
            </a:extLst>
          </p:cNvPr>
          <p:cNvSpPr txBox="1"/>
          <p:nvPr/>
        </p:nvSpPr>
        <p:spPr>
          <a:xfrm>
            <a:off x="4176344" y="4250839"/>
            <a:ext cx="5653456" cy="98334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>
                <a:solidFill>
                  <a:srgbClr val="00008B"/>
                </a:solidFill>
                <a:latin typeface="Arial Rounded MT Bold - 38"/>
              </a:rPr>
              <a:t>Spelling words:</a:t>
            </a:r>
          </a:p>
          <a:p>
            <a:pPr algn="ctr"/>
            <a:endParaRPr lang="en-GB" sz="36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r>
              <a:rPr lang="en-GB" sz="3600" dirty="0">
                <a:solidFill>
                  <a:srgbClr val="00008B"/>
                </a:solidFill>
                <a:latin typeface="Arial Rounded MT Bold - 38"/>
              </a:rPr>
              <a:t>stationary</a:t>
            </a:r>
          </a:p>
          <a:p>
            <a:pPr algn="ctr"/>
            <a:r>
              <a:rPr lang="en-GB" sz="3600" dirty="0">
                <a:solidFill>
                  <a:srgbClr val="00008B"/>
                </a:solidFill>
                <a:latin typeface="Arial Rounded MT Bold - 38"/>
              </a:rPr>
              <a:t>stationery</a:t>
            </a:r>
          </a:p>
          <a:p>
            <a:pPr algn="ctr"/>
            <a:r>
              <a:rPr lang="en-GB" sz="3600" dirty="0">
                <a:solidFill>
                  <a:srgbClr val="00008B"/>
                </a:solidFill>
                <a:latin typeface="Arial Rounded MT Bold - 38"/>
              </a:rPr>
              <a:t>precede</a:t>
            </a:r>
          </a:p>
          <a:p>
            <a:pPr algn="ctr"/>
            <a:r>
              <a:rPr lang="en-GB" sz="3600" dirty="0">
                <a:solidFill>
                  <a:srgbClr val="00008B"/>
                </a:solidFill>
                <a:latin typeface="Arial Rounded MT Bold - 38"/>
              </a:rPr>
              <a:t>proceed</a:t>
            </a:r>
          </a:p>
          <a:p>
            <a:pPr algn="ctr"/>
            <a:r>
              <a:rPr lang="en-GB" sz="3600" dirty="0">
                <a:solidFill>
                  <a:srgbClr val="00008B"/>
                </a:solidFill>
                <a:latin typeface="Arial Rounded MT Bold - 38"/>
              </a:rPr>
              <a:t>profit</a:t>
            </a:r>
          </a:p>
          <a:p>
            <a:pPr algn="ctr"/>
            <a:r>
              <a:rPr lang="en-GB" sz="3600" dirty="0">
                <a:solidFill>
                  <a:srgbClr val="00008B"/>
                </a:solidFill>
                <a:latin typeface="Arial Rounded MT Bold - 38"/>
              </a:rPr>
              <a:t>prophet</a:t>
            </a: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  <a:p>
            <a:pPr algn="ctr"/>
            <a:endParaRPr lang="en-GB" sz="2300" dirty="0">
              <a:solidFill>
                <a:srgbClr val="00008B"/>
              </a:solidFill>
              <a:latin typeface="Arial Rounded MT Bold - 3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A3D4D-E317-45FA-BC37-4A7B21B35705}"/>
              </a:ext>
            </a:extLst>
          </p:cNvPr>
          <p:cNvSpPr txBox="1"/>
          <p:nvPr/>
        </p:nvSpPr>
        <p:spPr>
          <a:xfrm>
            <a:off x="0" y="2565400"/>
            <a:ext cx="5505653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Your test will be on ​29.01.21 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on Teams</a:t>
            </a:r>
          </a:p>
        </p:txBody>
      </p:sp>
    </p:spTree>
    <p:extLst>
      <p:ext uri="{BB962C8B-B14F-4D97-AF65-F5344CB8AC3E}">
        <p14:creationId xmlns:p14="http://schemas.microsoft.com/office/powerpoint/2010/main" val="261127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94A62-116F-49D2-807A-3C2A2D4A3C33}"/>
              </a:ext>
            </a:extLst>
          </p:cNvPr>
          <p:cNvSpPr txBox="1"/>
          <p:nvPr/>
        </p:nvSpPr>
        <p:spPr>
          <a:xfrm>
            <a:off x="317500" y="596900"/>
            <a:ext cx="9677400" cy="53860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Year 6- </a:t>
            </a:r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To be</a:t>
            </a:r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able to spell homophones and near ​homophones.</a:t>
            </a:r>
          </a:p>
          <a:p>
            <a:endParaRPr lang="en-GB" sz="3600" dirty="0">
              <a:solidFill>
                <a:srgbClr val="000000"/>
              </a:solidFill>
              <a:latin typeface="Arial Rounded MT Bold - 47"/>
            </a:endParaRPr>
          </a:p>
          <a:p>
            <a:pPr algn="ctr"/>
            <a:r>
              <a:rPr lang="en-GB" sz="3600" dirty="0">
                <a:solidFill>
                  <a:srgbClr val="0070C0"/>
                </a:solidFill>
                <a:latin typeface="Arial Rounded MT Bold - 47"/>
              </a:rPr>
              <a:t>Wh</a:t>
            </a:r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at is a homophone?</a:t>
            </a:r>
          </a:p>
          <a:p>
            <a:pPr algn="ctr"/>
            <a:endParaRPr lang="en-GB" sz="3600" dirty="0">
              <a:solidFill>
                <a:srgbClr val="00008B"/>
              </a:solidFill>
              <a:latin typeface="Arial Rounded MT Bold - 47"/>
            </a:endParaRPr>
          </a:p>
          <a:p>
            <a:pPr algn="ctr"/>
            <a:r>
              <a:rPr lang="en-US" sz="3600" dirty="0">
                <a:solidFill>
                  <a:srgbClr val="00008B"/>
                </a:solidFill>
                <a:latin typeface="Arial Rounded MT Bold - 47"/>
              </a:rPr>
              <a:t>A </a:t>
            </a:r>
            <a:r>
              <a:rPr lang="en-US" sz="3600" dirty="0">
                <a:solidFill>
                  <a:srgbClr val="4B0082"/>
                </a:solidFill>
                <a:latin typeface="Arial Rounded MT Bold - 47"/>
              </a:rPr>
              <a:t>homophone is two words that sound the same but they have different spelling, and different meaning. </a:t>
            </a:r>
          </a:p>
          <a:p>
            <a:endParaRPr lang="en-GB" sz="2800" dirty="0">
              <a:solidFill>
                <a:srgbClr val="4B0082"/>
              </a:solidFill>
              <a:latin typeface="Arial Rounded MT Bold - 47"/>
            </a:endParaRPr>
          </a:p>
          <a:p>
            <a:endParaRPr lang="en-GB" sz="2800" dirty="0">
              <a:solidFill>
                <a:srgbClr val="4B0082"/>
              </a:solidFill>
              <a:latin typeface="Arial Rounded MT Bold - 47"/>
            </a:endParaRPr>
          </a:p>
        </p:txBody>
      </p:sp>
    </p:spTree>
    <p:extLst>
      <p:ext uri="{BB962C8B-B14F-4D97-AF65-F5344CB8AC3E}">
        <p14:creationId xmlns:p14="http://schemas.microsoft.com/office/powerpoint/2010/main" val="11967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1BA399-9FA4-412E-AC66-3CFAF13C1DEA}"/>
              </a:ext>
            </a:extLst>
          </p:cNvPr>
          <p:cNvSpPr txBox="1"/>
          <p:nvPr/>
        </p:nvSpPr>
        <p:spPr>
          <a:xfrm>
            <a:off x="444500" y="596900"/>
            <a:ext cx="93853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000" dirty="0">
                <a:solidFill>
                  <a:srgbClr val="00008B"/>
                </a:solidFill>
                <a:latin typeface="Arial Rounded MT Bold - 36"/>
              </a:rPr>
              <a:t>Spelling focus: </a:t>
            </a:r>
            <a:r>
              <a:rPr lang="en-US" sz="4000" dirty="0">
                <a:solidFill>
                  <a:srgbClr val="000000"/>
                </a:solidFill>
                <a:latin typeface="Arial Rounded MT Bold - 36"/>
              </a:rPr>
              <a:t>To be able to spell ​homophones and near homophones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.</a:t>
            </a:r>
            <a:endParaRPr lang="en-GB" sz="2800" dirty="0">
              <a:solidFill>
                <a:srgbClr val="000000"/>
              </a:solidFill>
              <a:latin typeface="Arial Rounded MT Bold - 3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0CF30-2F17-4EF5-8622-024C7CA5F492}"/>
              </a:ext>
            </a:extLst>
          </p:cNvPr>
          <p:cNvSpPr txBox="1"/>
          <p:nvPr/>
        </p:nvSpPr>
        <p:spPr>
          <a:xfrm>
            <a:off x="4940300" y="4116005"/>
            <a:ext cx="4876800" cy="841768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32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compliment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complement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descent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dissent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affect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effect</a:t>
            </a: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2B73D-B3EA-4D2A-8816-1239493F4626}"/>
              </a:ext>
            </a:extLst>
          </p:cNvPr>
          <p:cNvSpPr txBox="1"/>
          <p:nvPr/>
        </p:nvSpPr>
        <p:spPr>
          <a:xfrm>
            <a:off x="342900" y="4589780"/>
            <a:ext cx="41148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4"/>
              </a:rPr>
              <a:t>Your test will be on 29.01.21 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4"/>
              </a:rPr>
              <a:t>on Teams </a:t>
            </a:r>
          </a:p>
        </p:txBody>
      </p:sp>
    </p:spTree>
    <p:extLst>
      <p:ext uri="{BB962C8B-B14F-4D97-AF65-F5344CB8AC3E}">
        <p14:creationId xmlns:p14="http://schemas.microsoft.com/office/powerpoint/2010/main" val="392906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589ECD-58F0-491F-A21C-7C4BAF077898}"/>
              </a:ext>
            </a:extLst>
          </p:cNvPr>
          <p:cNvSpPr txBox="1"/>
          <p:nvPr/>
        </p:nvSpPr>
        <p:spPr>
          <a:xfrm>
            <a:off x="495300" y="533400"/>
            <a:ext cx="9702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36"/>
              </a:rPr>
              <a:t>Blue group-</a:t>
            </a:r>
            <a:r>
              <a:rPr lang="en-GB" sz="3600" dirty="0">
                <a:solidFill>
                  <a:srgbClr val="00005E"/>
                </a:solidFill>
                <a:latin typeface="Arial Rounded MT Bold - 36"/>
              </a:rPr>
              <a:t> High frequency words</a:t>
            </a:r>
            <a:r>
              <a:rPr lang="en-GB" sz="2100" dirty="0">
                <a:solidFill>
                  <a:srgbClr val="00005E"/>
                </a:solidFill>
                <a:latin typeface="Arial Rounded MT Bold - 36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FF9D1-4C2F-4E28-BBBC-72180DC952C4}"/>
              </a:ext>
            </a:extLst>
          </p:cNvPr>
          <p:cNvSpPr txBox="1"/>
          <p:nvPr/>
        </p:nvSpPr>
        <p:spPr>
          <a:xfrm>
            <a:off x="431800" y="2679700"/>
            <a:ext cx="41148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4"/>
              </a:rPr>
              <a:t>Your test will be on 29.01.21 </a:t>
            </a:r>
          </a:p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4"/>
              </a:rPr>
              <a:t>on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88182-9A79-42AD-BCC5-3D1A530A1275}"/>
              </a:ext>
            </a:extLst>
          </p:cNvPr>
          <p:cNvSpPr txBox="1"/>
          <p:nvPr/>
        </p:nvSpPr>
        <p:spPr>
          <a:xfrm>
            <a:off x="4533900" y="2311400"/>
            <a:ext cx="4902200" cy="70942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36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these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live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away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can't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more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began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say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latin typeface="Arial Rounded MT Bold - 32"/>
              </a:rPr>
              <a:t>good</a:t>
            </a: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</p:txBody>
      </p:sp>
    </p:spTree>
    <p:extLst>
      <p:ext uri="{BB962C8B-B14F-4D97-AF65-F5344CB8AC3E}">
        <p14:creationId xmlns:p14="http://schemas.microsoft.com/office/powerpoint/2010/main" val="2966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347</Words>
  <Application>Microsoft Office PowerPoint</Application>
  <PresentationFormat>Custom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 - 28</vt:lpstr>
      <vt:lpstr>Arial Rounded MT Bold - 47</vt:lpstr>
      <vt:lpstr>Arial Rounded MT Bold - 46</vt:lpstr>
      <vt:lpstr>Arial - 33</vt:lpstr>
      <vt:lpstr>Arial Rounded MT Bold - 27</vt:lpstr>
      <vt:lpstr>Calibri Light</vt:lpstr>
      <vt:lpstr>Arial Rounded MT Bold - 28</vt:lpstr>
      <vt:lpstr>Arial Rounded MT Bold - 32</vt:lpstr>
      <vt:lpstr>Arial Rounded MT Bold - 36</vt:lpstr>
      <vt:lpstr>Calibri</vt:lpstr>
      <vt:lpstr>Arial</vt:lpstr>
      <vt:lpstr>Arial Rounded MT Bold - 38</vt:lpstr>
      <vt:lpstr>Arial Rounded MT Bold - 34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4</cp:revision>
  <dcterms:created xsi:type="dcterms:W3CDTF">2021-01-15T11:26:01Z</dcterms:created>
  <dcterms:modified xsi:type="dcterms:W3CDTF">2021-01-15T11:37:56Z</dcterms:modified>
</cp:coreProperties>
</file>