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0160000" cy="118491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230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E6940-0B3C-4F42-AF66-C479B1780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000" y="1939194"/>
            <a:ext cx="7620000" cy="4125242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3CF036-9AF8-4BCA-964D-827DD265C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0000" y="6223521"/>
            <a:ext cx="7620000" cy="2860789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C6ED4-B763-419F-96B3-CAC1FA8DC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40FC0-236A-4054-B3EB-EE3DF565A6B4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2891B-DC33-47D5-91B1-11D6BCBD6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B6386-93A1-43B2-A444-F85A9DDDB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CDF62-3EBE-4202-9F48-E598455FE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598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0056D-CF99-47E6-BC98-214B3ECDA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CC0BBE-8428-4EF7-98F2-0BB0DA6B5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44281-7892-471C-9A2E-6FC12898B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40FC0-236A-4054-B3EB-EE3DF565A6B4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16B0A-C7EC-4A52-8341-28DF086B8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42073-2901-4A3E-BD43-554F5F8B2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CDF62-3EBE-4202-9F48-E598455FE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150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EDBD50-0FDD-476B-AA8C-BB762B2F9F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70750" y="630855"/>
            <a:ext cx="2190750" cy="1004156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59248F-8143-4038-A155-C3FD15DBF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630855"/>
            <a:ext cx="6445250" cy="100415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A352A-C0B8-473B-B032-4A1D92C13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40FC0-236A-4054-B3EB-EE3DF565A6B4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64D74-B14D-4F82-A5FF-FEF0B0E90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347CD-0507-46AB-AA5E-0DFED175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CDF62-3EBE-4202-9F48-E598455FE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176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6BB0C-86A3-4456-B61C-23F6940C2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6BFE6-3E94-4D93-96D0-FFC0F02E8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2B4F3-331E-429A-B141-3496ECA14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40FC0-236A-4054-B3EB-EE3DF565A6B4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22E01-EA6F-4B72-9E1F-A79E2DC69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CE3C-86CF-43D3-AF19-C3A04981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CDF62-3EBE-4202-9F48-E598455FE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263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9E04C-80F6-4BFF-8040-AA18A0657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08" y="2954050"/>
            <a:ext cx="8763000" cy="4928896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64E9D-1793-4D52-A007-DF484A3DD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208" y="7929575"/>
            <a:ext cx="8763000" cy="259199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D38E1-2DD3-402D-A9EB-6D46945D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40FC0-236A-4054-B3EB-EE3DF565A6B4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0D8C6-E05C-48E3-8D3F-ABD341929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08EAB-5217-40E5-AC95-21BE1328F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CDF62-3EBE-4202-9F48-E598455FE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747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C9D33-87E7-40B5-AA82-E12E6B5F3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A8608-79AA-4E3A-9C43-17D1EB4F05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8500" y="3154274"/>
            <a:ext cx="4318000" cy="75181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5F0A3C-38EF-48CF-AFC6-871D9C014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3500" y="3154274"/>
            <a:ext cx="4318000" cy="75181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CA514-725E-43F4-9CCD-A585AB406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40FC0-236A-4054-B3EB-EE3DF565A6B4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3D1A3-C73D-42F9-B336-DDD694D4D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0F114C-AEA7-4127-8BC0-BCDCD517C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CDF62-3EBE-4202-9F48-E598455FE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977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E997A-C755-4640-8355-E4A5AA5A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3" y="630858"/>
            <a:ext cx="8763000" cy="22902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15751-40BE-4953-8669-FAEE70C4F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824" y="2904676"/>
            <a:ext cx="4298156" cy="142353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D357A5-586F-4343-A545-8C6D03739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9824" y="4328213"/>
            <a:ext cx="4298156" cy="63661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47022C-DAEE-43FB-9643-AE3FEA6E0A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43501" y="2904676"/>
            <a:ext cx="4319323" cy="142353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D1A3EB-A17C-4786-A5CE-C119664E3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43501" y="4328213"/>
            <a:ext cx="4319323" cy="63661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88DC8-F7D3-4481-ACDC-4AA16A29C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40FC0-236A-4054-B3EB-EE3DF565A6B4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FE5E04-C89E-48D0-AF3E-ED8EEA13D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87D07E-7925-41BF-B2D5-4D4A8C058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CDF62-3EBE-4202-9F48-E598455FE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912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44B7E-A2BD-4383-AB69-96F820D09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A6E28F-719D-42EF-BE2F-56BB253D3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40FC0-236A-4054-B3EB-EE3DF565A6B4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8187C6-C117-4778-9619-369CBC4A1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573A22-E175-49BF-B935-CE5C3A17A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CDF62-3EBE-4202-9F48-E598455FE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973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A4FA5F-4963-4492-9CB8-05A8159C1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40FC0-236A-4054-B3EB-EE3DF565A6B4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04C258-3CB6-4909-9180-282933D7D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A4E12-8816-4A28-886B-EFF9C539F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CDF62-3EBE-4202-9F48-E598455FE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214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BF3D-D0DE-4C77-B81F-2C88FBC75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4" y="789940"/>
            <a:ext cx="3276864" cy="276479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1E50D-A875-4D6E-AA7C-756B67A20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323" y="1706054"/>
            <a:ext cx="5143500" cy="8420541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D2BE4-8167-4BE0-A24D-6F96EB75C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824" y="3554730"/>
            <a:ext cx="3276864" cy="6585577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5E6F1-F690-44D2-A359-7B7E051A2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40FC0-236A-4054-B3EB-EE3DF565A6B4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82315-F097-4B97-B82F-D1B5045E0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03391-0DCA-4648-B3F1-8D70F394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CDF62-3EBE-4202-9F48-E598455FE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786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21623-BFD3-4E82-9F4C-1DE816AD0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4" y="789940"/>
            <a:ext cx="3276864" cy="276479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F90DAF-2CC9-41AA-A955-5DD59F3FDE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9323" y="1706054"/>
            <a:ext cx="5143500" cy="8420541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F80691-678C-4C0C-9665-7740F6D992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824" y="3554730"/>
            <a:ext cx="3276864" cy="6585577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26C4E-AD54-44F5-8B39-1F0A6BCAD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40FC0-236A-4054-B3EB-EE3DF565A6B4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8F9EA-C03F-4E34-86DA-54D155D65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44BA-0920-4B4C-8504-9C227B0AA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CDF62-3EBE-4202-9F48-E598455FE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741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292DA1-707B-4599-B3D1-121735DB2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630858"/>
            <a:ext cx="8763000" cy="2290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E144D-91CF-4BCC-A31B-29F8C8F14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3154274"/>
            <a:ext cx="8763000" cy="7518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9F466-CB22-4C43-B3A8-140A2B679F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500" y="10982363"/>
            <a:ext cx="2286000" cy="630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40FC0-236A-4054-B3EB-EE3DF565A6B4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58328-0A89-47D2-8A0D-53655C3A12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5500" y="10982363"/>
            <a:ext cx="3429000" cy="630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20F44-A728-4E51-927E-6924FA79D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75500" y="10982363"/>
            <a:ext cx="2286000" cy="630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CDF62-3EBE-4202-9F48-E598455FE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520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5DF4D1-F375-45BD-BAC8-3D7EF293BBB9}"/>
              </a:ext>
            </a:extLst>
          </p:cNvPr>
          <p:cNvSpPr txBox="1"/>
          <p:nvPr/>
        </p:nvSpPr>
        <p:spPr>
          <a:xfrm>
            <a:off x="1117600" y="596900"/>
            <a:ext cx="7386574" cy="175432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GB" sz="5400" b="1" dirty="0">
                <a:solidFill>
                  <a:srgbClr val="000000"/>
                </a:solidFill>
                <a:latin typeface="Bahnschrift - 72"/>
              </a:rPr>
              <a:t>Was Jesus the Messiah?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98DB97-FE8D-4C6B-BB15-074BB0D9551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0" y="3371850"/>
            <a:ext cx="4950460" cy="260311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752254-D5D3-4E2C-A9CA-6C6695F40278}"/>
              </a:ext>
            </a:extLst>
          </p:cNvPr>
          <p:cNvSpPr txBox="1"/>
          <p:nvPr/>
        </p:nvSpPr>
        <p:spPr>
          <a:xfrm>
            <a:off x="7759700" y="2654300"/>
            <a:ext cx="3791077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3600" dirty="0">
                <a:solidFill>
                  <a:srgbClr val="000000"/>
                </a:solidFill>
                <a:latin typeface="Bahnschrift - 36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636540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38D6C5-A773-448E-9876-A03A94F6BDC5}"/>
              </a:ext>
            </a:extLst>
          </p:cNvPr>
          <p:cNvSpPr txBox="1"/>
          <p:nvPr/>
        </p:nvSpPr>
        <p:spPr>
          <a:xfrm>
            <a:off x="266700" y="1244600"/>
            <a:ext cx="9815068" cy="397031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600" dirty="0">
                <a:solidFill>
                  <a:srgbClr val="4B0082"/>
                </a:solidFill>
                <a:latin typeface="Bahnschrift - 36"/>
              </a:rPr>
              <a:t>It would be great if you would send me your newspaper report so that I can see what you've done. </a:t>
            </a:r>
          </a:p>
          <a:p>
            <a:r>
              <a:rPr lang="en-US" sz="3600" dirty="0">
                <a:solidFill>
                  <a:srgbClr val="4B0082"/>
                </a:solidFill>
                <a:latin typeface="Bahnschrift - 36"/>
              </a:rPr>
              <a:t>If you've created your newspaper report on a computer you can upload it to Teams, or you could photograph it and send a photo of it to </a:t>
            </a:r>
            <a:r>
              <a:rPr lang="nn-NO" sz="3600" dirty="0">
                <a:solidFill>
                  <a:srgbClr val="4B0082"/>
                </a:solidFill>
                <a:latin typeface="Bahnschrift - 36"/>
              </a:rPr>
              <a:t>me at class4@gfschools.co.uk</a:t>
            </a:r>
            <a:endParaRPr lang="en-GB" sz="3600" dirty="0">
              <a:solidFill>
                <a:srgbClr val="4B0082"/>
              </a:solidFill>
              <a:latin typeface="Bahnschrift - 36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B6D445-E063-4EF3-A16E-D9B0C172C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4999" y="5626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2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8EEA03-2E3F-426D-A746-D0167263B36B}"/>
              </a:ext>
            </a:extLst>
          </p:cNvPr>
          <p:cNvSpPr txBox="1"/>
          <p:nvPr/>
        </p:nvSpPr>
        <p:spPr>
          <a:xfrm>
            <a:off x="469900" y="393700"/>
            <a:ext cx="8763000" cy="378565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4000" dirty="0">
                <a:solidFill>
                  <a:srgbClr val="00008B"/>
                </a:solidFill>
                <a:latin typeface="Bahnschrift - 48"/>
              </a:rPr>
              <a:t>LI: To identify Gospel and prophecy texts, using technical terms. </a:t>
            </a:r>
          </a:p>
          <a:p>
            <a:endParaRPr lang="en-GB" sz="4000" dirty="0">
              <a:solidFill>
                <a:srgbClr val="00008B"/>
              </a:solidFill>
              <a:latin typeface="Bahnschrift - 48"/>
            </a:endParaRPr>
          </a:p>
          <a:p>
            <a:r>
              <a:rPr lang="en-GB" sz="4000" dirty="0">
                <a:solidFill>
                  <a:srgbClr val="00008B"/>
                </a:solidFill>
                <a:latin typeface="Bahnschrift - 48"/>
              </a:rPr>
              <a:t>LI: To explain connections between biblical texts, Incarnation and Messiah using biblical terms.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1967C9-6A9D-4C3D-866E-901523D200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00" y="4826000"/>
            <a:ext cx="4448937" cy="1840992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7CA605-6801-41EC-985B-794BE2907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0830" y="17991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2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DA7F67-0923-429F-9F02-762DF100D7A4}"/>
              </a:ext>
            </a:extLst>
          </p:cNvPr>
          <p:cNvSpPr txBox="1"/>
          <p:nvPr/>
        </p:nvSpPr>
        <p:spPr>
          <a:xfrm>
            <a:off x="431800" y="444500"/>
            <a:ext cx="8450707" cy="107721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200" dirty="0">
                <a:solidFill>
                  <a:srgbClr val="00005E"/>
                </a:solidFill>
                <a:latin typeface="Bahnschrift - 36"/>
              </a:rPr>
              <a:t>Can you remember what we looked at last lesson?</a:t>
            </a:r>
            <a:endParaRPr lang="en-GB" sz="3200" dirty="0">
              <a:solidFill>
                <a:srgbClr val="00005E"/>
              </a:solidFill>
              <a:latin typeface="Bahnschrift - 36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8E62DC-BF3F-4032-813E-946B0E04D829}"/>
              </a:ext>
            </a:extLst>
          </p:cNvPr>
          <p:cNvSpPr txBox="1"/>
          <p:nvPr/>
        </p:nvSpPr>
        <p:spPr>
          <a:xfrm>
            <a:off x="5308600" y="3806900"/>
            <a:ext cx="4851400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3200" dirty="0">
                <a:solidFill>
                  <a:srgbClr val="00005E"/>
                </a:solidFill>
                <a:latin typeface="Bahnschrift - 36"/>
              </a:rPr>
              <a:t>What is a Messiah?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6A636F-7C7E-432B-A1A6-B9E8A91995BE}"/>
              </a:ext>
            </a:extLst>
          </p:cNvPr>
          <p:cNvSpPr txBox="1"/>
          <p:nvPr/>
        </p:nvSpPr>
        <p:spPr>
          <a:xfrm>
            <a:off x="742950" y="6676858"/>
            <a:ext cx="8674100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600" dirty="0">
                <a:solidFill>
                  <a:srgbClr val="00005E"/>
                </a:solidFill>
                <a:latin typeface="Bahnschrift - 36"/>
              </a:rPr>
              <a:t>Why were the Jewish people hoping for a Messiah?</a:t>
            </a:r>
            <a:endParaRPr lang="en-GB" sz="3600" dirty="0">
              <a:solidFill>
                <a:srgbClr val="00005E"/>
              </a:solidFill>
              <a:latin typeface="Bahnschrift - 36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D72CD2-0034-490A-BD5D-BF12F96CC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8825" y="12780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7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1104A4-85A3-4467-A3E8-A4EAEE8452F1}"/>
              </a:ext>
            </a:extLst>
          </p:cNvPr>
          <p:cNvSpPr txBox="1"/>
          <p:nvPr/>
        </p:nvSpPr>
        <p:spPr>
          <a:xfrm>
            <a:off x="406400" y="215900"/>
            <a:ext cx="9235313" cy="84023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600" dirty="0">
                <a:solidFill>
                  <a:srgbClr val="00008B"/>
                </a:solidFill>
                <a:latin typeface="Bahnschrift - 36"/>
              </a:rPr>
              <a:t>Some of the followers gradually began to believe that Jesus was the Messiah and that he fulfilled the prophecies. </a:t>
            </a:r>
          </a:p>
          <a:p>
            <a:endParaRPr lang="en-GB" sz="3600" dirty="0">
              <a:solidFill>
                <a:srgbClr val="00008B"/>
              </a:solidFill>
              <a:latin typeface="Bahnschrift - 36"/>
            </a:endParaRPr>
          </a:p>
          <a:p>
            <a:r>
              <a:rPr lang="en-US" sz="3600" dirty="0">
                <a:solidFill>
                  <a:srgbClr val="CC00CC"/>
                </a:solidFill>
                <a:latin typeface="Bahnschrift - 36"/>
              </a:rPr>
              <a:t>Re</a:t>
            </a:r>
            <a:r>
              <a:rPr lang="en-US" sz="3600" dirty="0">
                <a:solidFill>
                  <a:srgbClr val="800080"/>
                </a:solidFill>
                <a:latin typeface="Bahnschrift - 36"/>
              </a:rPr>
              <a:t>ad through a written report from the scene. This is on the next slide. </a:t>
            </a:r>
          </a:p>
          <a:p>
            <a:endParaRPr lang="en-GB" sz="3600" dirty="0">
              <a:solidFill>
                <a:srgbClr val="800080"/>
              </a:solidFill>
              <a:latin typeface="Bahnschrift - 36"/>
            </a:endParaRPr>
          </a:p>
          <a:p>
            <a:r>
              <a:rPr lang="en-US" sz="3600" dirty="0">
                <a:solidFill>
                  <a:srgbClr val="800080"/>
                </a:solidFill>
                <a:latin typeface="Bahnschrift - 36"/>
              </a:rPr>
              <a:t>Lo</a:t>
            </a:r>
            <a:r>
              <a:rPr lang="en-US" sz="3600" dirty="0">
                <a:solidFill>
                  <a:srgbClr val="4B0082"/>
                </a:solidFill>
                <a:latin typeface="Bahnschrift - 36"/>
              </a:rPr>
              <a:t>ok at some of the evidence in Matthew’s Gospel that led Christians to believe this. What clues are there that Jesus is the promised Messiah? </a:t>
            </a:r>
          </a:p>
          <a:p>
            <a:endParaRPr lang="en-GB" sz="3600" dirty="0">
              <a:solidFill>
                <a:srgbClr val="4B0082"/>
              </a:solidFill>
              <a:latin typeface="Bahnschrift - 36"/>
            </a:endParaRPr>
          </a:p>
          <a:p>
            <a:r>
              <a:rPr lang="en-US" sz="3600" dirty="0">
                <a:solidFill>
                  <a:srgbClr val="00B050"/>
                </a:solidFill>
                <a:latin typeface="Bahnschrift - 36"/>
              </a:rPr>
              <a:t>Li</a:t>
            </a:r>
            <a:r>
              <a:rPr lang="en-US" sz="3600" dirty="0">
                <a:solidFill>
                  <a:srgbClr val="009300"/>
                </a:solidFill>
                <a:latin typeface="Bahnschrift - 36"/>
              </a:rPr>
              <a:t>nk each of the expectations by highlighting or drawing a line to one or more clues in the text.</a:t>
            </a:r>
            <a:endParaRPr lang="en-GB" sz="3600" dirty="0">
              <a:solidFill>
                <a:srgbClr val="009300"/>
              </a:solidFill>
              <a:latin typeface="Bahnschrift - 36"/>
            </a:endParaRPr>
          </a:p>
        </p:txBody>
      </p:sp>
    </p:spTree>
    <p:extLst>
      <p:ext uri="{BB962C8B-B14F-4D97-AF65-F5344CB8AC3E}">
        <p14:creationId xmlns:p14="http://schemas.microsoft.com/office/powerpoint/2010/main" val="3699585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D729D9-82B2-40F8-8F53-8BD6315957B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100" y="-203200"/>
            <a:ext cx="10156190" cy="1168311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FC5CB1-FA59-4A30-9645-F0BCC9F057F6}"/>
              </a:ext>
            </a:extLst>
          </p:cNvPr>
          <p:cNvSpPr txBox="1"/>
          <p:nvPr/>
        </p:nvSpPr>
        <p:spPr>
          <a:xfrm>
            <a:off x="7988300" y="2984500"/>
            <a:ext cx="2288667" cy="101566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latin typeface="Bahnschrift - 28"/>
              </a:rPr>
              <a:t>Link these expectations to clues in he text.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A844D5-CDEC-47B1-BD0A-1EFFF6BBCA65}"/>
              </a:ext>
            </a:extLst>
          </p:cNvPr>
          <p:cNvCxnSpPr/>
          <p:nvPr/>
        </p:nvCxnSpPr>
        <p:spPr>
          <a:xfrm flipH="1">
            <a:off x="4517136" y="2882265"/>
            <a:ext cx="3589401" cy="3108960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miter lim="800000"/>
            <a:headEnd type="oval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124534F-391A-4374-BEC9-062103249708}"/>
              </a:ext>
            </a:extLst>
          </p:cNvPr>
          <p:cNvSpPr txBox="1"/>
          <p:nvPr/>
        </p:nvSpPr>
        <p:spPr>
          <a:xfrm>
            <a:off x="8089900" y="1384300"/>
            <a:ext cx="2502154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latin typeface="Bahnschrift - 28"/>
              </a:rPr>
              <a:t>Example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80ECB6-F1FC-4376-AE73-D9BF2D82E4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7295" y="1842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8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7916E4-B1C4-4305-A22D-83F565EBC5D4}"/>
              </a:ext>
            </a:extLst>
          </p:cNvPr>
          <p:cNvSpPr txBox="1"/>
          <p:nvPr/>
        </p:nvSpPr>
        <p:spPr>
          <a:xfrm>
            <a:off x="215900" y="723900"/>
            <a:ext cx="9804400" cy="618630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600" dirty="0">
                <a:solidFill>
                  <a:srgbClr val="7B7BC0"/>
                </a:solidFill>
                <a:latin typeface="Bahnschrift - 36"/>
              </a:rPr>
              <a:t>Most Jewish people at the time did not believe Jesus was the Messiah — and Jewish people today still do not think he was.</a:t>
            </a:r>
          </a:p>
          <a:p>
            <a:endParaRPr lang="en-GB" sz="3600" dirty="0">
              <a:solidFill>
                <a:srgbClr val="7B7BC0"/>
              </a:solidFill>
              <a:latin typeface="Bahnschrift - 36"/>
            </a:endParaRPr>
          </a:p>
          <a:p>
            <a:r>
              <a:rPr lang="en-US" sz="3600" dirty="0">
                <a:solidFill>
                  <a:srgbClr val="7B7BC0"/>
                </a:solidFill>
                <a:latin typeface="Bahnschrift - 36"/>
              </a:rPr>
              <a:t>Mary &amp; Joseph would have been familiar with the prophecies before they had their baby, Jesus. </a:t>
            </a:r>
          </a:p>
          <a:p>
            <a:endParaRPr lang="en-GB" sz="3600" dirty="0">
              <a:solidFill>
                <a:srgbClr val="7B7BC0"/>
              </a:solidFill>
              <a:latin typeface="Bahnschrift - 36"/>
            </a:endParaRPr>
          </a:p>
          <a:p>
            <a:r>
              <a:rPr lang="en-US" sz="3600" dirty="0">
                <a:solidFill>
                  <a:srgbClr val="7B7BC0"/>
                </a:solidFill>
                <a:latin typeface="Bahnschrift - 36"/>
              </a:rPr>
              <a:t>I wonder how they would have felt when they had their baby and it fulfilled many of the prophecies.</a:t>
            </a:r>
            <a:endParaRPr lang="en-GB" sz="3600" dirty="0">
              <a:solidFill>
                <a:srgbClr val="7B7BC0"/>
              </a:solidFill>
              <a:latin typeface="Bahnschrift - 36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41D988-E006-49D0-A5D0-1B8CC7139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58346" y="2255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9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F11F0B-A4B8-48D0-8D22-65621A719E3E}"/>
              </a:ext>
            </a:extLst>
          </p:cNvPr>
          <p:cNvSpPr txBox="1"/>
          <p:nvPr/>
        </p:nvSpPr>
        <p:spPr>
          <a:xfrm>
            <a:off x="444500" y="139700"/>
            <a:ext cx="9203436" cy="784830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600" dirty="0">
                <a:solidFill>
                  <a:srgbClr val="005500"/>
                </a:solidFill>
                <a:latin typeface="Bahnschrift - 36"/>
              </a:rPr>
              <a:t>If we could speak to Mary &amp; Joseph, I wonder what they would say to answer these questions...</a:t>
            </a:r>
          </a:p>
          <a:p>
            <a:endParaRPr lang="en-GB" sz="3600" dirty="0">
              <a:solidFill>
                <a:srgbClr val="005500"/>
              </a:solidFill>
              <a:latin typeface="Bahnschrift - 36"/>
            </a:endParaRPr>
          </a:p>
          <a:p>
            <a:r>
              <a:rPr lang="en-GB" sz="3600" dirty="0">
                <a:solidFill>
                  <a:srgbClr val="005500"/>
                </a:solidFill>
                <a:latin typeface="Bahnschrift - 36"/>
              </a:rPr>
              <a:t>Ho</a:t>
            </a:r>
            <a:r>
              <a:rPr lang="en-GB" sz="3600" dirty="0">
                <a:solidFill>
                  <a:srgbClr val="00005E"/>
                </a:solidFill>
                <a:latin typeface="Bahnschrift - 36"/>
              </a:rPr>
              <a:t>w do you feel? </a:t>
            </a:r>
          </a:p>
          <a:p>
            <a:r>
              <a:rPr lang="en-GB" sz="3600" dirty="0">
                <a:solidFill>
                  <a:srgbClr val="00005E"/>
                </a:solidFill>
                <a:latin typeface="Bahnschrift - 36"/>
              </a:rPr>
              <a:t>What might this mean? </a:t>
            </a:r>
          </a:p>
          <a:p>
            <a:r>
              <a:rPr lang="en-US" sz="3600" dirty="0">
                <a:solidFill>
                  <a:srgbClr val="00005E"/>
                </a:solidFill>
                <a:latin typeface="Bahnschrift - 36"/>
              </a:rPr>
              <a:t>Does any of this scare you? </a:t>
            </a:r>
          </a:p>
          <a:p>
            <a:r>
              <a:rPr lang="en-US" sz="3600" dirty="0">
                <a:solidFill>
                  <a:srgbClr val="00005E"/>
                </a:solidFill>
                <a:latin typeface="Bahnschrift - 36"/>
              </a:rPr>
              <a:t>Do you feel privileged to possibly fulfill the prophecies? </a:t>
            </a:r>
          </a:p>
          <a:p>
            <a:r>
              <a:rPr lang="en-US" sz="3600" dirty="0">
                <a:solidFill>
                  <a:srgbClr val="00005E"/>
                </a:solidFill>
                <a:latin typeface="Bahnschrift - 36"/>
              </a:rPr>
              <a:t>Do you think your son is the Messiah? Why? Why not?</a:t>
            </a:r>
          </a:p>
          <a:p>
            <a:endParaRPr lang="en-GB" sz="3600" dirty="0">
              <a:solidFill>
                <a:srgbClr val="00005E"/>
              </a:solidFill>
              <a:latin typeface="Bahnschrift - 36"/>
            </a:endParaRPr>
          </a:p>
          <a:p>
            <a:r>
              <a:rPr lang="en-US" sz="3600" dirty="0">
                <a:solidFill>
                  <a:srgbClr val="00005E"/>
                </a:solidFill>
                <a:latin typeface="Bahnschrift - 36"/>
              </a:rPr>
              <a:t>Jo</a:t>
            </a:r>
            <a:r>
              <a:rPr lang="en-US" sz="3600" dirty="0">
                <a:solidFill>
                  <a:srgbClr val="005500"/>
                </a:solidFill>
                <a:latin typeface="Bahnschrift - 36"/>
              </a:rPr>
              <a:t>t down some ideas for what their answers might have been...</a:t>
            </a:r>
            <a:endParaRPr lang="en-GB" sz="3600" dirty="0">
              <a:solidFill>
                <a:srgbClr val="005500"/>
              </a:solidFill>
              <a:latin typeface="Bahnschrift - 36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09285B-D280-4807-9B48-5416AB1AD8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2494" y="19262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3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BBFDA4-2314-4BD3-A6C3-2A4A4118FA03}"/>
              </a:ext>
            </a:extLst>
          </p:cNvPr>
          <p:cNvSpPr txBox="1"/>
          <p:nvPr/>
        </p:nvSpPr>
        <p:spPr>
          <a:xfrm>
            <a:off x="774700" y="571500"/>
            <a:ext cx="8416290" cy="397031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Bahnschrift - 36"/>
              </a:rPr>
              <a:t>I would like you decide whether you believe Jesus was the Messiah?</a:t>
            </a:r>
          </a:p>
          <a:p>
            <a:endParaRPr lang="en-GB" sz="3600" dirty="0">
              <a:solidFill>
                <a:srgbClr val="000000"/>
              </a:solidFill>
              <a:latin typeface="Bahnschrift - 36"/>
            </a:endParaRPr>
          </a:p>
          <a:p>
            <a:r>
              <a:rPr lang="en-US" sz="3600" dirty="0">
                <a:solidFill>
                  <a:srgbClr val="000000"/>
                </a:solidFill>
                <a:latin typeface="Bahnschrift - 36"/>
              </a:rPr>
              <a:t>Are you in agreement with a Christian (they believed Jesus was the Messiah) or a Jew (they didn't believe Jesus was the Messiah)?</a:t>
            </a:r>
            <a:endParaRPr lang="en-GB" sz="3600" dirty="0">
              <a:solidFill>
                <a:srgbClr val="000000"/>
              </a:solidFill>
              <a:latin typeface="Bahnschrift - 36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2C738C-7A88-492E-A4C2-985413632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3627" y="11882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0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8CA232-5D3F-41D0-BD6B-4AD71F761940}"/>
              </a:ext>
            </a:extLst>
          </p:cNvPr>
          <p:cNvSpPr txBox="1"/>
          <p:nvPr/>
        </p:nvSpPr>
        <p:spPr>
          <a:xfrm>
            <a:off x="342900" y="1168400"/>
            <a:ext cx="9271000" cy="452431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600" dirty="0">
                <a:solidFill>
                  <a:srgbClr val="800080"/>
                </a:solidFill>
                <a:latin typeface="Bahnschrift - 36"/>
              </a:rPr>
              <a:t>What is the evidence to suggest that Jesus was the Messiah?</a:t>
            </a:r>
          </a:p>
          <a:p>
            <a:endParaRPr lang="en-GB" sz="3600" dirty="0">
              <a:solidFill>
                <a:srgbClr val="800080"/>
              </a:solidFill>
              <a:latin typeface="Bahnschrift - 36"/>
            </a:endParaRPr>
          </a:p>
          <a:p>
            <a:r>
              <a:rPr lang="en-US" sz="3600" dirty="0">
                <a:solidFill>
                  <a:srgbClr val="800080"/>
                </a:solidFill>
                <a:latin typeface="Bahnschrift - 36"/>
              </a:rPr>
              <a:t>I would like you to write and illustrate a newspaper report claiming that the Messiah has arrived, and is Jesus, comparing it with the Jewish expectations expressed in your ‘Wanted: Messiah’ poster. </a:t>
            </a:r>
            <a:endParaRPr lang="en-GB" sz="3600" dirty="0">
              <a:solidFill>
                <a:srgbClr val="800080"/>
              </a:solidFill>
              <a:latin typeface="Bahnschrift - 36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D9DC19-B071-415B-802E-3241696EF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5840" y="589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9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438</Words>
  <Application>Microsoft Office PowerPoint</Application>
  <PresentationFormat>Custom</PresentationFormat>
  <Paragraphs>39</Paragraphs>
  <Slides>10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Bahnschrift - 48</vt:lpstr>
      <vt:lpstr>Bahnschrift - 36</vt:lpstr>
      <vt:lpstr>Bahnschrift - 28</vt:lpstr>
      <vt:lpstr>Arial</vt:lpstr>
      <vt:lpstr>Calibri</vt:lpstr>
      <vt:lpstr>Calibri Light</vt:lpstr>
      <vt:lpstr>Bahnschrift - 72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Barker</dc:creator>
  <cp:lastModifiedBy>Katie Barker</cp:lastModifiedBy>
  <cp:revision>5</cp:revision>
  <dcterms:created xsi:type="dcterms:W3CDTF">2021-01-10T20:04:07Z</dcterms:created>
  <dcterms:modified xsi:type="dcterms:W3CDTF">2021-01-10T20:32:15Z</dcterms:modified>
</cp:coreProperties>
</file>