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70" r:id="rId4"/>
    <p:sldId id="271" r:id="rId5"/>
    <p:sldId id="272" r:id="rId6"/>
    <p:sldId id="273" r:id="rId7"/>
    <p:sldId id="274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Gardner" initials="WG" lastIdx="1" clrIdx="0">
    <p:extLst>
      <p:ext uri="{19B8F6BF-5375-455C-9EA6-DF929625EA0E}">
        <p15:presenceInfo xmlns:p15="http://schemas.microsoft.com/office/powerpoint/2012/main" userId="S::Will@childnet.com::ba48e4af-a46d-442f-a177-c128b6cf8a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2B3"/>
    <a:srgbClr val="3F3F3E"/>
    <a:srgbClr val="D77F00"/>
    <a:srgbClr val="D77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/>
    <p:restoredTop sz="94690"/>
  </p:normalViewPr>
  <p:slideViewPr>
    <p:cSldViewPr>
      <p:cViewPr varScale="1">
        <p:scale>
          <a:sx n="82" d="100"/>
          <a:sy n="82" d="100"/>
        </p:scale>
        <p:origin x="78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90D92-5142-EC40-B082-D5E6A16E1EB5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E2F0-D98A-E64E-9901-35BD7973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Emojis: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JoyPixels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Inc. 2020, All Rights Reserved.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CE2F0-D98A-E64E-9901-35BD79739A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4190" y="2809900"/>
            <a:ext cx="8249968" cy="99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F3F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912" y="483539"/>
            <a:ext cx="4300524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0470" y="1822072"/>
            <a:ext cx="10377408" cy="428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F3F3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446899" y="1053572"/>
            <a:ext cx="36626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latin typeface="Arial"/>
                <a:cs typeface="Arial"/>
              </a:rPr>
              <a:t>Activity 1</a:t>
            </a:r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r>
              <a:rPr sz="3200" dirty="0">
                <a:latin typeface="Arial"/>
                <a:cs typeface="Arial"/>
              </a:rPr>
              <a:t>Internet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Detectives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46899" y="2971800"/>
            <a:ext cx="7703184" cy="129266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In a moment, go to slide 2 to see the detective card.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3F3F3E"/>
                </a:solidFill>
                <a:latin typeface="Arial"/>
                <a:cs typeface="Arial"/>
              </a:rPr>
              <a:t>Your task is to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become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detective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to see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how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many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activities 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you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 can complete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on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</a:t>
            </a:r>
            <a:r>
              <a:rPr lang="en-US" sz="16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card. </a:t>
            </a:r>
            <a:endParaRPr lang="en-US" sz="1600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lang="en-US" sz="1600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When 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you have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experience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 or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carrie</a:t>
            </a:r>
            <a:r>
              <a:rPr lang="en-US" sz="1600" dirty="0">
                <a:solidFill>
                  <a:srgbClr val="3F3F3E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out an online action on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sheet, </a:t>
            </a:r>
            <a:r>
              <a:rPr lang="en-US" sz="1600" dirty="0">
                <a:solidFill>
                  <a:srgbClr val="3F3F3E"/>
                </a:solidFill>
                <a:latin typeface="Arial"/>
                <a:cs typeface="Arial"/>
              </a:rPr>
              <a:t>you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 can cross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it off/colour it in.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93999" y="925400"/>
            <a:ext cx="7761605" cy="0"/>
          </a:xfrm>
          <a:custGeom>
            <a:avLst/>
            <a:gdLst/>
            <a:ahLst/>
            <a:cxnLst/>
            <a:rect l="l" t="t" r="r" b="b"/>
            <a:pathLst>
              <a:path w="7761605">
                <a:moveTo>
                  <a:pt x="0" y="0"/>
                </a:moveTo>
                <a:lnTo>
                  <a:pt x="7761198" y="0"/>
                </a:lnTo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561522" y="434968"/>
            <a:ext cx="9100820" cy="5988685"/>
          </a:xfrm>
          <a:custGeom>
            <a:avLst/>
            <a:gdLst/>
            <a:ahLst/>
            <a:cxnLst/>
            <a:rect l="l" t="t" r="r" b="b"/>
            <a:pathLst>
              <a:path w="9100820" h="5988685">
                <a:moveTo>
                  <a:pt x="212788" y="0"/>
                </a:moveTo>
                <a:lnTo>
                  <a:pt x="163996" y="5619"/>
                </a:lnTo>
                <a:lnTo>
                  <a:pt x="119206" y="21627"/>
                </a:lnTo>
                <a:lnTo>
                  <a:pt x="79697" y="46745"/>
                </a:lnTo>
                <a:lnTo>
                  <a:pt x="46745" y="79697"/>
                </a:lnTo>
                <a:lnTo>
                  <a:pt x="21627" y="119206"/>
                </a:lnTo>
                <a:lnTo>
                  <a:pt x="5619" y="163996"/>
                </a:lnTo>
                <a:lnTo>
                  <a:pt x="0" y="212788"/>
                </a:lnTo>
                <a:lnTo>
                  <a:pt x="0" y="5775274"/>
                </a:lnTo>
                <a:lnTo>
                  <a:pt x="5619" y="5824066"/>
                </a:lnTo>
                <a:lnTo>
                  <a:pt x="21627" y="5868855"/>
                </a:lnTo>
                <a:lnTo>
                  <a:pt x="46745" y="5908365"/>
                </a:lnTo>
                <a:lnTo>
                  <a:pt x="79697" y="5941317"/>
                </a:lnTo>
                <a:lnTo>
                  <a:pt x="119206" y="5966435"/>
                </a:lnTo>
                <a:lnTo>
                  <a:pt x="163996" y="5982443"/>
                </a:lnTo>
                <a:lnTo>
                  <a:pt x="212788" y="5988062"/>
                </a:lnTo>
                <a:lnTo>
                  <a:pt x="8887764" y="5988062"/>
                </a:lnTo>
                <a:lnTo>
                  <a:pt x="8936557" y="5982443"/>
                </a:lnTo>
                <a:lnTo>
                  <a:pt x="8981346" y="5966435"/>
                </a:lnTo>
                <a:lnTo>
                  <a:pt x="9020855" y="5941317"/>
                </a:lnTo>
                <a:lnTo>
                  <a:pt x="9053807" y="5908365"/>
                </a:lnTo>
                <a:lnTo>
                  <a:pt x="9078926" y="5868855"/>
                </a:lnTo>
                <a:lnTo>
                  <a:pt x="9094933" y="5824066"/>
                </a:lnTo>
                <a:lnTo>
                  <a:pt x="9100553" y="5775274"/>
                </a:lnTo>
                <a:lnTo>
                  <a:pt x="9100553" y="212788"/>
                </a:lnTo>
                <a:lnTo>
                  <a:pt x="9094933" y="163996"/>
                </a:lnTo>
                <a:lnTo>
                  <a:pt x="9078926" y="119206"/>
                </a:lnTo>
                <a:lnTo>
                  <a:pt x="9053807" y="79697"/>
                </a:lnTo>
                <a:lnTo>
                  <a:pt x="9020855" y="46745"/>
                </a:lnTo>
                <a:lnTo>
                  <a:pt x="8981346" y="21627"/>
                </a:lnTo>
                <a:lnTo>
                  <a:pt x="8936557" y="5619"/>
                </a:lnTo>
                <a:lnTo>
                  <a:pt x="8887764" y="0"/>
                </a:lnTo>
                <a:lnTo>
                  <a:pt x="212788" y="0"/>
                </a:lnTo>
                <a:close/>
              </a:path>
            </a:pathLst>
          </a:custGeom>
          <a:ln w="9384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979297" y="1930035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0670" marR="29781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Find a fact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you 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didn’t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know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before  (Remember to</a:t>
            </a:r>
            <a:r>
              <a:rPr sz="1600" b="1" spc="-1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make  sure </a:t>
            </a:r>
            <a:r>
              <a:rPr sz="1600" b="1" spc="-15" dirty="0">
                <a:solidFill>
                  <a:srgbClr val="3F3F3E"/>
                </a:solidFill>
                <a:latin typeface="Arial"/>
                <a:cs typeface="Arial"/>
              </a:rPr>
              <a:t>it’s</a:t>
            </a:r>
            <a:r>
              <a:rPr sz="1600" b="1" spc="-5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reliable!)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42675" y="1930035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0495" marR="15684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Think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about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how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being  online is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making you 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feel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and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tell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someone  you</a:t>
            </a:r>
            <a:r>
              <a:rPr sz="1600" b="1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trust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91480" y="2050685"/>
            <a:ext cx="252920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5280" marR="322580" algn="ctr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Check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3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sources</a:t>
            </a:r>
            <a:r>
              <a:rPr sz="1600" b="1" spc="-1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to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see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if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something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is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reliable/true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79297" y="3414321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7185" marR="353695" indent="-63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Find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 article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or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video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online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where  a person is giving  their</a:t>
            </a:r>
            <a:r>
              <a:rPr sz="1600" b="1" spc="-2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opinion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42675" y="3534971"/>
            <a:ext cx="252920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32434" marR="44005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Share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something 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useful online to  friends/family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91480" y="3534971"/>
            <a:ext cx="252920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7340" marR="294640" algn="ctr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Use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search  engine and spot</a:t>
            </a:r>
            <a:r>
              <a:rPr sz="1600" b="1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the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sponsored</a:t>
            </a:r>
            <a:r>
              <a:rPr sz="1600" b="1" spc="-4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results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79297" y="5148907"/>
            <a:ext cx="252920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10845" marR="415925" indent="-1143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Laugh out loud</a:t>
            </a:r>
            <a:r>
              <a:rPr sz="1600" b="1" spc="-1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at  something</a:t>
            </a:r>
            <a:r>
              <a:rPr sz="1600" b="1" spc="-8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online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42675" y="5148907"/>
            <a:ext cx="252920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88950" marR="263525" indent="-231775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Find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image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which  has been</a:t>
            </a:r>
            <a:r>
              <a:rPr sz="1600" b="1" spc="-3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edited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91480" y="4907607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8425" marR="83820" indent="-1270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Spend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time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researching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a topic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you’re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interested in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with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 adult you</a:t>
            </a:r>
            <a:r>
              <a:rPr sz="1600" b="1" spc="-3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trust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3446898" y="1053572"/>
            <a:ext cx="242050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latin typeface="Arial"/>
                <a:cs typeface="Arial"/>
              </a:rPr>
              <a:t>Activity 2</a:t>
            </a:r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r>
              <a:rPr sz="3200" dirty="0">
                <a:latin typeface="Arial"/>
                <a:cs typeface="Arial"/>
              </a:rPr>
              <a:t>Feelings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446899" y="2549839"/>
            <a:ext cx="802005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92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Why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is it important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to talk to someone you trust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when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you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are worried about 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something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 online?</a:t>
            </a:r>
            <a:endParaRPr sz="1500" dirty="0">
              <a:latin typeface="Arial"/>
              <a:cs typeface="Arial"/>
            </a:endParaRPr>
          </a:p>
          <a:p>
            <a:pPr marL="12700" marR="78740">
              <a:lnSpc>
                <a:spcPct val="100000"/>
              </a:lnSpc>
              <a:spcBef>
                <a:spcPts val="1130"/>
              </a:spcBef>
            </a:pPr>
            <a:r>
              <a:rPr lang="en-US" sz="1500" dirty="0">
                <a:solidFill>
                  <a:srgbClr val="3F3F3E"/>
                </a:solidFill>
                <a:latin typeface="Arial"/>
                <a:cs typeface="Arial"/>
              </a:rPr>
              <a:t>(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Possible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answers: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to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help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you solve the situation, to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get advice and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support, to make sure that 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going online is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positive experience</a:t>
            </a:r>
            <a:r>
              <a:rPr sz="1500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etc.</a:t>
            </a:r>
            <a:r>
              <a:rPr lang="en-US" sz="1500" spc="-5" dirty="0">
                <a:solidFill>
                  <a:srgbClr val="3F3F3E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12700" marR="238125">
              <a:lnSpc>
                <a:spcPct val="100000"/>
              </a:lnSpc>
              <a:spcBef>
                <a:spcPts val="1135"/>
              </a:spcBef>
            </a:pPr>
            <a:r>
              <a:rPr lang="en-US" sz="1500" dirty="0">
                <a:solidFill>
                  <a:srgbClr val="3F3F3E"/>
                </a:solidFill>
                <a:latin typeface="Arial"/>
                <a:cs typeface="Arial"/>
              </a:rPr>
              <a:t>In a moment, look at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the scenarios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on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Slide </a:t>
            </a:r>
            <a:r>
              <a:rPr lang="en-US" sz="1500" spc="-5" dirty="0">
                <a:solidFill>
                  <a:srgbClr val="3F3F3E"/>
                </a:solidFill>
                <a:latin typeface="Arial"/>
                <a:cs typeface="Arial"/>
              </a:rPr>
              <a:t>4. Think about how these scenarios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 would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make the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person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fee</a:t>
            </a:r>
            <a:r>
              <a:rPr lang="en-US" sz="1500" dirty="0">
                <a:solidFill>
                  <a:srgbClr val="3F3F3E"/>
                </a:solidFill>
                <a:latin typeface="Arial"/>
                <a:cs typeface="Arial"/>
              </a:rPr>
              <a:t>l.</a:t>
            </a:r>
            <a:endParaRPr sz="1500" dirty="0">
              <a:latin typeface="Arial"/>
              <a:cs typeface="Arial"/>
            </a:endParaRPr>
          </a:p>
          <a:p>
            <a:pPr marL="12700" marR="46990">
              <a:lnSpc>
                <a:spcPct val="100000"/>
              </a:lnSpc>
              <a:spcBef>
                <a:spcPts val="1135"/>
              </a:spcBef>
            </a:pPr>
            <a:r>
              <a:rPr lang="en-US" sz="1500" dirty="0">
                <a:solidFill>
                  <a:srgbClr val="3F3F3E"/>
                </a:solidFill>
                <a:latin typeface="Arial"/>
                <a:cs typeface="Arial"/>
              </a:rPr>
              <a:t>I would like you to choose 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a scenario</a:t>
            </a:r>
            <a:r>
              <a:rPr lang="en-US" sz="1500" dirty="0">
                <a:solidFill>
                  <a:srgbClr val="3F3F3E"/>
                </a:solidFill>
                <a:latin typeface="Arial"/>
                <a:cs typeface="Arial"/>
              </a:rPr>
              <a:t>, and imagine you’re a friend of this person</a:t>
            </a:r>
            <a:r>
              <a:rPr sz="1500" dirty="0">
                <a:solidFill>
                  <a:srgbClr val="3F3F3E"/>
                </a:solidFill>
                <a:latin typeface="Arial"/>
                <a:cs typeface="Arial"/>
              </a:rPr>
              <a:t>. </a:t>
            </a:r>
            <a:endParaRPr lang="en-GB" sz="1500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46990">
              <a:lnSpc>
                <a:spcPct val="100000"/>
              </a:lnSpc>
              <a:spcBef>
                <a:spcPts val="1135"/>
              </a:spcBef>
            </a:pPr>
            <a:r>
              <a:rPr lang="en-GB" sz="1500" dirty="0">
                <a:solidFill>
                  <a:srgbClr val="3F3F3E"/>
                </a:solidFill>
                <a:latin typeface="Arial"/>
                <a:cs typeface="Arial"/>
              </a:rPr>
              <a:t>I would like you to write a response giving your friend some advice for what they could do.</a:t>
            </a:r>
            <a:endParaRPr lang="en-US" sz="1500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46990">
              <a:lnSpc>
                <a:spcPct val="100000"/>
              </a:lnSpc>
              <a:spcBef>
                <a:spcPts val="1135"/>
              </a:spcBef>
            </a:pPr>
            <a:endParaRPr lang="en-US" sz="1500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46990">
              <a:lnSpc>
                <a:spcPct val="100000"/>
              </a:lnSpc>
              <a:spcBef>
                <a:spcPts val="1135"/>
              </a:spcBef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493999" y="925400"/>
            <a:ext cx="7761605" cy="0"/>
          </a:xfrm>
          <a:custGeom>
            <a:avLst/>
            <a:gdLst/>
            <a:ahLst/>
            <a:cxnLst/>
            <a:rect l="l" t="t" r="r" b="b"/>
            <a:pathLst>
              <a:path w="7761605">
                <a:moveTo>
                  <a:pt x="0" y="0"/>
                </a:moveTo>
                <a:lnTo>
                  <a:pt x="7761198" y="0"/>
                </a:lnTo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5259590" y="514987"/>
            <a:ext cx="1675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Feelings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EF9C8C8-14F3-6F4A-AC41-D18EF833A66A}"/>
              </a:ext>
            </a:extLst>
          </p:cNvPr>
          <p:cNvGrpSpPr/>
          <p:nvPr/>
        </p:nvGrpSpPr>
        <p:grpSpPr>
          <a:xfrm>
            <a:off x="3693216" y="1250057"/>
            <a:ext cx="8004809" cy="860425"/>
            <a:chOff x="3693216" y="1250057"/>
            <a:chExt cx="8004809" cy="860425"/>
          </a:xfrm>
        </p:grpSpPr>
        <p:sp>
          <p:nvSpPr>
            <p:cNvPr id="58" name="object 58"/>
            <p:cNvSpPr/>
            <p:nvPr/>
          </p:nvSpPr>
          <p:spPr>
            <a:xfrm>
              <a:off x="3693216" y="1250057"/>
              <a:ext cx="8004809" cy="860425"/>
            </a:xfrm>
            <a:custGeom>
              <a:avLst/>
              <a:gdLst/>
              <a:ahLst/>
              <a:cxnLst/>
              <a:rect l="l" t="t" r="r" b="b"/>
              <a:pathLst>
                <a:path w="8004809" h="86042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647001"/>
                  </a:lnTo>
                  <a:lnTo>
                    <a:pt x="5619" y="695794"/>
                  </a:lnTo>
                  <a:lnTo>
                    <a:pt x="21627" y="740585"/>
                  </a:lnTo>
                  <a:lnTo>
                    <a:pt x="46745" y="780097"/>
                  </a:lnTo>
                  <a:lnTo>
                    <a:pt x="79697" y="813052"/>
                  </a:lnTo>
                  <a:lnTo>
                    <a:pt x="119206" y="838173"/>
                  </a:lnTo>
                  <a:lnTo>
                    <a:pt x="163996" y="854182"/>
                  </a:lnTo>
                  <a:lnTo>
                    <a:pt x="212788" y="859802"/>
                  </a:lnTo>
                  <a:lnTo>
                    <a:pt x="7791894" y="859802"/>
                  </a:lnTo>
                  <a:lnTo>
                    <a:pt x="7840682" y="854182"/>
                  </a:lnTo>
                  <a:lnTo>
                    <a:pt x="7885470" y="838173"/>
                  </a:lnTo>
                  <a:lnTo>
                    <a:pt x="7924980" y="813052"/>
                  </a:lnTo>
                  <a:lnTo>
                    <a:pt x="7957933" y="780097"/>
                  </a:lnTo>
                  <a:lnTo>
                    <a:pt x="7983053" y="740585"/>
                  </a:lnTo>
                  <a:lnTo>
                    <a:pt x="7999062" y="695794"/>
                  </a:lnTo>
                  <a:lnTo>
                    <a:pt x="8004683" y="647001"/>
                  </a:lnTo>
                  <a:lnTo>
                    <a:pt x="8004683" y="212788"/>
                  </a:lnTo>
                  <a:lnTo>
                    <a:pt x="7999062" y="163996"/>
                  </a:lnTo>
                  <a:lnTo>
                    <a:pt x="7983053" y="119206"/>
                  </a:lnTo>
                  <a:lnTo>
                    <a:pt x="7957933" y="79697"/>
                  </a:lnTo>
                  <a:lnTo>
                    <a:pt x="7924980" y="46745"/>
                  </a:lnTo>
                  <a:lnTo>
                    <a:pt x="7885470" y="21627"/>
                  </a:lnTo>
                  <a:lnTo>
                    <a:pt x="7840682" y="5619"/>
                  </a:lnTo>
                  <a:lnTo>
                    <a:pt x="7791894" y="0"/>
                  </a:lnTo>
                  <a:lnTo>
                    <a:pt x="212788" y="0"/>
                  </a:lnTo>
                  <a:close/>
                </a:path>
              </a:pathLst>
            </a:custGeom>
            <a:ln w="7620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3812299" y="1394875"/>
              <a:ext cx="7710170" cy="553720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254000" marR="5080" indent="-241300">
                <a:lnSpc>
                  <a:spcPts val="2000"/>
                </a:lnSpc>
                <a:spcBef>
                  <a:spcPts val="300"/>
                </a:spcBef>
              </a:pPr>
              <a:r>
                <a:rPr sz="1800" b="1" spc="-5" dirty="0">
                  <a:solidFill>
                    <a:srgbClr val="3F3F3E"/>
                  </a:solidFill>
                  <a:latin typeface="Arial"/>
                  <a:cs typeface="Arial"/>
                </a:rPr>
                <a:t>1.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Sami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watches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a video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of an amazing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trick shot. They try to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do</a:t>
              </a:r>
              <a:r>
                <a:rPr sz="1800" spc="-21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it 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themselves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but just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can’t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get it</a:t>
              </a:r>
              <a:r>
                <a:rPr sz="1800" spc="-1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right.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B0CA582-F341-C04A-8D0B-3D9C2F254720}"/>
              </a:ext>
            </a:extLst>
          </p:cNvPr>
          <p:cNvGrpSpPr/>
          <p:nvPr/>
        </p:nvGrpSpPr>
        <p:grpSpPr>
          <a:xfrm>
            <a:off x="3693216" y="5583714"/>
            <a:ext cx="8004809" cy="860425"/>
            <a:chOff x="3693216" y="5583714"/>
            <a:chExt cx="8004809" cy="860425"/>
          </a:xfrm>
        </p:grpSpPr>
        <p:sp>
          <p:nvSpPr>
            <p:cNvPr id="64" name="object 64"/>
            <p:cNvSpPr/>
            <p:nvPr/>
          </p:nvSpPr>
          <p:spPr>
            <a:xfrm>
              <a:off x="3693216" y="5583714"/>
              <a:ext cx="8004809" cy="860425"/>
            </a:xfrm>
            <a:custGeom>
              <a:avLst/>
              <a:gdLst/>
              <a:ahLst/>
              <a:cxnLst/>
              <a:rect l="l" t="t" r="r" b="b"/>
              <a:pathLst>
                <a:path w="8004809" h="86042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647001"/>
                  </a:lnTo>
                  <a:lnTo>
                    <a:pt x="5619" y="695794"/>
                  </a:lnTo>
                  <a:lnTo>
                    <a:pt x="21627" y="740585"/>
                  </a:lnTo>
                  <a:lnTo>
                    <a:pt x="46745" y="780097"/>
                  </a:lnTo>
                  <a:lnTo>
                    <a:pt x="79697" y="813052"/>
                  </a:lnTo>
                  <a:lnTo>
                    <a:pt x="119206" y="838173"/>
                  </a:lnTo>
                  <a:lnTo>
                    <a:pt x="163996" y="854182"/>
                  </a:lnTo>
                  <a:lnTo>
                    <a:pt x="212788" y="859802"/>
                  </a:lnTo>
                  <a:lnTo>
                    <a:pt x="7791894" y="859802"/>
                  </a:lnTo>
                  <a:lnTo>
                    <a:pt x="7840682" y="854182"/>
                  </a:lnTo>
                  <a:lnTo>
                    <a:pt x="7885470" y="838173"/>
                  </a:lnTo>
                  <a:lnTo>
                    <a:pt x="7924980" y="813052"/>
                  </a:lnTo>
                  <a:lnTo>
                    <a:pt x="7957933" y="780097"/>
                  </a:lnTo>
                  <a:lnTo>
                    <a:pt x="7983053" y="740585"/>
                  </a:lnTo>
                  <a:lnTo>
                    <a:pt x="7999062" y="695794"/>
                  </a:lnTo>
                  <a:lnTo>
                    <a:pt x="8004683" y="647001"/>
                  </a:lnTo>
                  <a:lnTo>
                    <a:pt x="8004683" y="212788"/>
                  </a:lnTo>
                  <a:lnTo>
                    <a:pt x="7999062" y="163996"/>
                  </a:lnTo>
                  <a:lnTo>
                    <a:pt x="7983053" y="119206"/>
                  </a:lnTo>
                  <a:lnTo>
                    <a:pt x="7957933" y="79697"/>
                  </a:lnTo>
                  <a:lnTo>
                    <a:pt x="7924980" y="46745"/>
                  </a:lnTo>
                  <a:lnTo>
                    <a:pt x="7885470" y="21627"/>
                  </a:lnTo>
                  <a:lnTo>
                    <a:pt x="7840682" y="5619"/>
                  </a:lnTo>
                  <a:lnTo>
                    <a:pt x="7791894" y="0"/>
                  </a:lnTo>
                  <a:lnTo>
                    <a:pt x="212788" y="0"/>
                  </a:lnTo>
                  <a:close/>
                </a:path>
              </a:pathLst>
            </a:custGeom>
            <a:ln w="7620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3812299" y="5728531"/>
              <a:ext cx="7559040" cy="553720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266700" marR="5080" indent="-254635">
                <a:lnSpc>
                  <a:spcPts val="2000"/>
                </a:lnSpc>
                <a:spcBef>
                  <a:spcPts val="300"/>
                </a:spcBef>
              </a:pPr>
              <a:r>
                <a:rPr sz="1800" b="1" spc="-5" dirty="0">
                  <a:solidFill>
                    <a:srgbClr val="3F3F3E"/>
                  </a:solidFill>
                  <a:latin typeface="Arial"/>
                  <a:cs typeface="Arial"/>
                </a:rPr>
                <a:t>5.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Charlie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sees some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exciting news about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a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new game being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released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and 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sends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it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to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her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friends. One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of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them replies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explaining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that </a:t>
              </a:r>
              <a:r>
                <a:rPr sz="1800" spc="-10" dirty="0">
                  <a:solidFill>
                    <a:srgbClr val="3F3F3E"/>
                  </a:solidFill>
                  <a:latin typeface="Arial"/>
                  <a:cs typeface="Arial"/>
                </a:rPr>
                <a:t>it’s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not</a:t>
              </a:r>
              <a:r>
                <a:rPr sz="1800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real.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BA6CD7D-CF27-D442-A16E-EFDFE186BADF}"/>
              </a:ext>
            </a:extLst>
          </p:cNvPr>
          <p:cNvGrpSpPr/>
          <p:nvPr/>
        </p:nvGrpSpPr>
        <p:grpSpPr>
          <a:xfrm>
            <a:off x="3693216" y="2333476"/>
            <a:ext cx="8004809" cy="860425"/>
            <a:chOff x="3693216" y="2333476"/>
            <a:chExt cx="8004809" cy="860425"/>
          </a:xfrm>
        </p:grpSpPr>
        <p:sp>
          <p:nvSpPr>
            <p:cNvPr id="60" name="object 60"/>
            <p:cNvSpPr/>
            <p:nvPr/>
          </p:nvSpPr>
          <p:spPr>
            <a:xfrm>
              <a:off x="3693216" y="2333476"/>
              <a:ext cx="8004809" cy="860425"/>
            </a:xfrm>
            <a:custGeom>
              <a:avLst/>
              <a:gdLst/>
              <a:ahLst/>
              <a:cxnLst/>
              <a:rect l="l" t="t" r="r" b="b"/>
              <a:pathLst>
                <a:path w="8004809" h="86042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647001"/>
                  </a:lnTo>
                  <a:lnTo>
                    <a:pt x="5619" y="695794"/>
                  </a:lnTo>
                  <a:lnTo>
                    <a:pt x="21627" y="740585"/>
                  </a:lnTo>
                  <a:lnTo>
                    <a:pt x="46745" y="780097"/>
                  </a:lnTo>
                  <a:lnTo>
                    <a:pt x="79697" y="813052"/>
                  </a:lnTo>
                  <a:lnTo>
                    <a:pt x="119206" y="838173"/>
                  </a:lnTo>
                  <a:lnTo>
                    <a:pt x="163996" y="854182"/>
                  </a:lnTo>
                  <a:lnTo>
                    <a:pt x="212788" y="859802"/>
                  </a:lnTo>
                  <a:lnTo>
                    <a:pt x="7791894" y="859802"/>
                  </a:lnTo>
                  <a:lnTo>
                    <a:pt x="7840682" y="854182"/>
                  </a:lnTo>
                  <a:lnTo>
                    <a:pt x="7885470" y="838173"/>
                  </a:lnTo>
                  <a:lnTo>
                    <a:pt x="7924980" y="813052"/>
                  </a:lnTo>
                  <a:lnTo>
                    <a:pt x="7957933" y="780097"/>
                  </a:lnTo>
                  <a:lnTo>
                    <a:pt x="7983053" y="740585"/>
                  </a:lnTo>
                  <a:lnTo>
                    <a:pt x="7999062" y="695794"/>
                  </a:lnTo>
                  <a:lnTo>
                    <a:pt x="8004683" y="647001"/>
                  </a:lnTo>
                  <a:lnTo>
                    <a:pt x="8004683" y="212788"/>
                  </a:lnTo>
                  <a:lnTo>
                    <a:pt x="7999062" y="163996"/>
                  </a:lnTo>
                  <a:lnTo>
                    <a:pt x="7983053" y="119206"/>
                  </a:lnTo>
                  <a:lnTo>
                    <a:pt x="7957933" y="79697"/>
                  </a:lnTo>
                  <a:lnTo>
                    <a:pt x="7924980" y="46745"/>
                  </a:lnTo>
                  <a:lnTo>
                    <a:pt x="7885470" y="21627"/>
                  </a:lnTo>
                  <a:lnTo>
                    <a:pt x="7840682" y="5619"/>
                  </a:lnTo>
                  <a:lnTo>
                    <a:pt x="7791894" y="0"/>
                  </a:lnTo>
                  <a:lnTo>
                    <a:pt x="212788" y="0"/>
                  </a:lnTo>
                  <a:close/>
                </a:path>
              </a:pathLst>
            </a:custGeom>
            <a:ln w="7620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0645F1E-EECA-D74F-BBE2-04025824D196}"/>
                </a:ext>
              </a:extLst>
            </p:cNvPr>
            <p:cNvSpPr/>
            <p:nvPr/>
          </p:nvSpPr>
          <p:spPr>
            <a:xfrm>
              <a:off x="3751878" y="2482837"/>
              <a:ext cx="7678122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625475">
                <a:lnSpc>
                  <a:spcPts val="2000"/>
                </a:lnSpc>
                <a:spcBef>
                  <a:spcPts val="300"/>
                </a:spcBef>
                <a:tabLst>
                  <a:tab pos="254000" algn="l"/>
                </a:tabLst>
              </a:pPr>
              <a:r>
                <a:rPr lang="en-GB" b="1" dirty="0">
                  <a:solidFill>
                    <a:srgbClr val="3F3F3E"/>
                  </a:solidFill>
                  <a:latin typeface="Arial"/>
                  <a:cs typeface="Arial"/>
                </a:rPr>
                <a:t>2.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Joe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is noticing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that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lots of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the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people he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sees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online do not look 	like him,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they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all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seem to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be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so</a:t>
              </a:r>
              <a:r>
                <a:rPr lang="en-GB" spc="-1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‘perfect’.</a:t>
              </a:r>
              <a:endParaRPr lang="en-GB" dirty="0">
                <a:latin typeface="Arial"/>
                <a:cs typeface="Arial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FD4A51E-ED4C-3F4D-9E11-02D515F4F81B}"/>
              </a:ext>
            </a:extLst>
          </p:cNvPr>
          <p:cNvGrpSpPr/>
          <p:nvPr/>
        </p:nvGrpSpPr>
        <p:grpSpPr>
          <a:xfrm>
            <a:off x="3693216" y="3416889"/>
            <a:ext cx="8004809" cy="860425"/>
            <a:chOff x="3693216" y="3416889"/>
            <a:chExt cx="8004809" cy="860425"/>
          </a:xfrm>
        </p:grpSpPr>
        <p:sp>
          <p:nvSpPr>
            <p:cNvPr id="61" name="object 61"/>
            <p:cNvSpPr/>
            <p:nvPr/>
          </p:nvSpPr>
          <p:spPr>
            <a:xfrm>
              <a:off x="3693216" y="3416889"/>
              <a:ext cx="8004809" cy="860425"/>
            </a:xfrm>
            <a:custGeom>
              <a:avLst/>
              <a:gdLst/>
              <a:ahLst/>
              <a:cxnLst/>
              <a:rect l="l" t="t" r="r" b="b"/>
              <a:pathLst>
                <a:path w="8004809" h="86042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647001"/>
                  </a:lnTo>
                  <a:lnTo>
                    <a:pt x="5619" y="695794"/>
                  </a:lnTo>
                  <a:lnTo>
                    <a:pt x="21627" y="740585"/>
                  </a:lnTo>
                  <a:lnTo>
                    <a:pt x="46745" y="780097"/>
                  </a:lnTo>
                  <a:lnTo>
                    <a:pt x="79697" y="813052"/>
                  </a:lnTo>
                  <a:lnTo>
                    <a:pt x="119206" y="838173"/>
                  </a:lnTo>
                  <a:lnTo>
                    <a:pt x="163996" y="854182"/>
                  </a:lnTo>
                  <a:lnTo>
                    <a:pt x="212788" y="859802"/>
                  </a:lnTo>
                  <a:lnTo>
                    <a:pt x="7791894" y="859802"/>
                  </a:lnTo>
                  <a:lnTo>
                    <a:pt x="7840682" y="854182"/>
                  </a:lnTo>
                  <a:lnTo>
                    <a:pt x="7885470" y="838173"/>
                  </a:lnTo>
                  <a:lnTo>
                    <a:pt x="7924980" y="813052"/>
                  </a:lnTo>
                  <a:lnTo>
                    <a:pt x="7957933" y="780097"/>
                  </a:lnTo>
                  <a:lnTo>
                    <a:pt x="7983053" y="740585"/>
                  </a:lnTo>
                  <a:lnTo>
                    <a:pt x="7999062" y="695794"/>
                  </a:lnTo>
                  <a:lnTo>
                    <a:pt x="8004683" y="647001"/>
                  </a:lnTo>
                  <a:lnTo>
                    <a:pt x="8004683" y="212788"/>
                  </a:lnTo>
                  <a:lnTo>
                    <a:pt x="7999062" y="163996"/>
                  </a:lnTo>
                  <a:lnTo>
                    <a:pt x="7983053" y="119206"/>
                  </a:lnTo>
                  <a:lnTo>
                    <a:pt x="7957933" y="79697"/>
                  </a:lnTo>
                  <a:lnTo>
                    <a:pt x="7924980" y="46745"/>
                  </a:lnTo>
                  <a:lnTo>
                    <a:pt x="7885470" y="21627"/>
                  </a:lnTo>
                  <a:lnTo>
                    <a:pt x="7840682" y="5619"/>
                  </a:lnTo>
                  <a:lnTo>
                    <a:pt x="7791894" y="0"/>
                  </a:lnTo>
                  <a:lnTo>
                    <a:pt x="212788" y="0"/>
                  </a:lnTo>
                  <a:close/>
                </a:path>
              </a:pathLst>
            </a:custGeom>
            <a:ln w="7620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6F4BCB9-B78A-764D-B3B5-F3736A4D7534}"/>
                </a:ext>
              </a:extLst>
            </p:cNvPr>
            <p:cNvSpPr/>
            <p:nvPr/>
          </p:nvSpPr>
          <p:spPr>
            <a:xfrm>
              <a:off x="3771094" y="3503442"/>
              <a:ext cx="78113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spc="-15" dirty="0">
                  <a:solidFill>
                    <a:srgbClr val="3F3F3E"/>
                  </a:solidFill>
                  <a:latin typeface="Arial"/>
                  <a:cs typeface="Arial"/>
                </a:rPr>
                <a:t>3. </a:t>
              </a:r>
              <a:r>
                <a:rPr lang="en-GB" spc="-15" dirty="0">
                  <a:solidFill>
                    <a:srgbClr val="3F3F3E"/>
                  </a:solidFill>
                  <a:latin typeface="Arial"/>
                  <a:cs typeface="Arial"/>
                </a:rPr>
                <a:t>Mae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receives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a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message </a:t>
              </a:r>
              <a:r>
                <a:rPr lang="en-GB" spc="-15" dirty="0">
                  <a:solidFill>
                    <a:srgbClr val="3F3F3E"/>
                  </a:solidFill>
                  <a:latin typeface="Arial"/>
                  <a:cs typeface="Arial"/>
                </a:rPr>
                <a:t>that says you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should share </a:t>
              </a:r>
              <a:r>
                <a:rPr lang="en-GB" spc="-10" dirty="0">
                  <a:solidFill>
                    <a:srgbClr val="3F3F3E"/>
                  </a:solidFill>
                  <a:latin typeface="Arial"/>
                  <a:cs typeface="Arial"/>
                </a:rPr>
                <a:t>it </a:t>
              </a:r>
              <a:r>
                <a:rPr lang="en-GB" spc="-15" dirty="0">
                  <a:solidFill>
                    <a:srgbClr val="3F3F3E"/>
                  </a:solidFill>
                  <a:latin typeface="Arial"/>
                  <a:cs typeface="Arial"/>
                </a:rPr>
                <a:t>with five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friends or</a:t>
              </a:r>
            </a:p>
            <a:p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    get</a:t>
              </a:r>
              <a:r>
                <a:rPr lang="en-GB" spc="-6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bad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5" dirty="0">
                  <a:solidFill>
                    <a:srgbClr val="3F3F3E"/>
                  </a:solidFill>
                  <a:latin typeface="Arial"/>
                  <a:cs typeface="Arial"/>
                </a:rPr>
                <a:t>luck.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When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Mae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5" dirty="0">
                  <a:solidFill>
                    <a:srgbClr val="3F3F3E"/>
                  </a:solidFill>
                  <a:latin typeface="Arial"/>
                  <a:cs typeface="Arial"/>
                </a:rPr>
                <a:t>shares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it,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her</a:t>
              </a:r>
              <a:r>
                <a:rPr lang="en-GB" spc="-6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5" dirty="0">
                  <a:solidFill>
                    <a:srgbClr val="3F3F3E"/>
                  </a:solidFill>
                  <a:latin typeface="Arial"/>
                  <a:cs typeface="Arial"/>
                </a:rPr>
                <a:t>friends</a:t>
              </a:r>
              <a:r>
                <a:rPr lang="en-GB" spc="-5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all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5" dirty="0">
                  <a:solidFill>
                    <a:srgbClr val="3F3F3E"/>
                  </a:solidFill>
                  <a:latin typeface="Arial"/>
                  <a:cs typeface="Arial"/>
                </a:rPr>
                <a:t>laugh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15" dirty="0">
                  <a:solidFill>
                    <a:srgbClr val="3F3F3E"/>
                  </a:solidFill>
                  <a:latin typeface="Arial"/>
                  <a:cs typeface="Arial"/>
                </a:rPr>
                <a:t>at</a:t>
              </a:r>
              <a:r>
                <a:rPr lang="en-GB" spc="-6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her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20" dirty="0">
                  <a:solidFill>
                    <a:srgbClr val="3F3F3E"/>
                  </a:solidFill>
                  <a:latin typeface="Arial"/>
                  <a:cs typeface="Arial"/>
                </a:rPr>
                <a:t>for</a:t>
              </a:r>
              <a:r>
                <a:rPr lang="en-GB" spc="-5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30" dirty="0">
                  <a:solidFill>
                    <a:srgbClr val="3F3F3E"/>
                  </a:solidFill>
                  <a:latin typeface="Arial"/>
                  <a:cs typeface="Arial"/>
                </a:rPr>
                <a:t>believing</a:t>
              </a:r>
              <a:r>
                <a:rPr lang="en-GB" spc="-5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30" dirty="0">
                  <a:solidFill>
                    <a:srgbClr val="3F3F3E"/>
                  </a:solidFill>
                  <a:latin typeface="Arial"/>
                  <a:cs typeface="Arial"/>
                </a:rPr>
                <a:t>it</a:t>
              </a:r>
              <a:endParaRPr 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367DC3-76A7-2942-A296-97C36236DFE3}"/>
              </a:ext>
            </a:extLst>
          </p:cNvPr>
          <p:cNvGrpSpPr/>
          <p:nvPr/>
        </p:nvGrpSpPr>
        <p:grpSpPr>
          <a:xfrm>
            <a:off x="3693216" y="4500302"/>
            <a:ext cx="8146331" cy="860425"/>
            <a:chOff x="3693216" y="4500302"/>
            <a:chExt cx="8146331" cy="860425"/>
          </a:xfrm>
        </p:grpSpPr>
        <p:sp>
          <p:nvSpPr>
            <p:cNvPr id="62" name="object 62"/>
            <p:cNvSpPr/>
            <p:nvPr/>
          </p:nvSpPr>
          <p:spPr>
            <a:xfrm>
              <a:off x="3693216" y="4500302"/>
              <a:ext cx="8004809" cy="860425"/>
            </a:xfrm>
            <a:custGeom>
              <a:avLst/>
              <a:gdLst/>
              <a:ahLst/>
              <a:cxnLst/>
              <a:rect l="l" t="t" r="r" b="b"/>
              <a:pathLst>
                <a:path w="8004809" h="86042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647001"/>
                  </a:lnTo>
                  <a:lnTo>
                    <a:pt x="5619" y="695794"/>
                  </a:lnTo>
                  <a:lnTo>
                    <a:pt x="21627" y="740585"/>
                  </a:lnTo>
                  <a:lnTo>
                    <a:pt x="46745" y="780097"/>
                  </a:lnTo>
                  <a:lnTo>
                    <a:pt x="79697" y="813052"/>
                  </a:lnTo>
                  <a:lnTo>
                    <a:pt x="119206" y="838173"/>
                  </a:lnTo>
                  <a:lnTo>
                    <a:pt x="163996" y="854182"/>
                  </a:lnTo>
                  <a:lnTo>
                    <a:pt x="212788" y="859802"/>
                  </a:lnTo>
                  <a:lnTo>
                    <a:pt x="7791894" y="859802"/>
                  </a:lnTo>
                  <a:lnTo>
                    <a:pt x="7840682" y="854182"/>
                  </a:lnTo>
                  <a:lnTo>
                    <a:pt x="7885470" y="838173"/>
                  </a:lnTo>
                  <a:lnTo>
                    <a:pt x="7924980" y="813052"/>
                  </a:lnTo>
                  <a:lnTo>
                    <a:pt x="7957933" y="780097"/>
                  </a:lnTo>
                  <a:lnTo>
                    <a:pt x="7983053" y="740585"/>
                  </a:lnTo>
                  <a:lnTo>
                    <a:pt x="7999062" y="695794"/>
                  </a:lnTo>
                  <a:lnTo>
                    <a:pt x="8004683" y="647001"/>
                  </a:lnTo>
                  <a:lnTo>
                    <a:pt x="8004683" y="212788"/>
                  </a:lnTo>
                  <a:lnTo>
                    <a:pt x="7999062" y="163996"/>
                  </a:lnTo>
                  <a:lnTo>
                    <a:pt x="7983053" y="119206"/>
                  </a:lnTo>
                  <a:lnTo>
                    <a:pt x="7957933" y="79697"/>
                  </a:lnTo>
                  <a:lnTo>
                    <a:pt x="7924980" y="46745"/>
                  </a:lnTo>
                  <a:lnTo>
                    <a:pt x="7885470" y="21627"/>
                  </a:lnTo>
                  <a:lnTo>
                    <a:pt x="7840682" y="5619"/>
                  </a:lnTo>
                  <a:lnTo>
                    <a:pt x="7791894" y="0"/>
                  </a:lnTo>
                  <a:lnTo>
                    <a:pt x="212788" y="0"/>
                  </a:lnTo>
                  <a:close/>
                </a:path>
              </a:pathLst>
            </a:custGeom>
            <a:ln w="7620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EF01504-F9B0-DE46-8B81-2B155E26504E}"/>
                </a:ext>
              </a:extLst>
            </p:cNvPr>
            <p:cNvSpPr/>
            <p:nvPr/>
          </p:nvSpPr>
          <p:spPr>
            <a:xfrm>
              <a:off x="3726198" y="4629818"/>
              <a:ext cx="8113349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87375">
                <a:lnSpc>
                  <a:spcPts val="2000"/>
                </a:lnSpc>
                <a:tabLst>
                  <a:tab pos="254000" algn="l"/>
                </a:tabLst>
              </a:pPr>
              <a:r>
                <a:rPr lang="en-GB" b="1" dirty="0">
                  <a:solidFill>
                    <a:srgbClr val="3F3F3E"/>
                  </a:solidFill>
                  <a:latin typeface="Arial"/>
                  <a:cs typeface="Arial"/>
                </a:rPr>
                <a:t>4.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Mani keeps receiving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lots of private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messages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online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from very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long</a:t>
              </a:r>
            </a:p>
            <a:p>
              <a:pPr marL="12700" marR="587375">
                <a:lnSpc>
                  <a:spcPts val="2000"/>
                </a:lnSpc>
                <a:tabLst>
                  <a:tab pos="254000" algn="l"/>
                </a:tabLst>
              </a:pP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    and odd-looking usernames. He is not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sure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who </a:t>
              </a:r>
              <a:r>
                <a:rPr lang="en-GB" dirty="0">
                  <a:solidFill>
                    <a:srgbClr val="3F3F3E"/>
                  </a:solidFill>
                  <a:latin typeface="Arial"/>
                  <a:cs typeface="Arial"/>
                </a:rPr>
                <a:t>these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people</a:t>
              </a:r>
              <a:r>
                <a:rPr lang="en-GB" spc="-5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lang="en-GB" spc="-5" dirty="0">
                  <a:solidFill>
                    <a:srgbClr val="3F3F3E"/>
                  </a:solidFill>
                  <a:latin typeface="Arial"/>
                  <a:cs typeface="Arial"/>
                </a:rPr>
                <a:t>are.</a:t>
              </a:r>
              <a:endParaRPr lang="en-GB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3446899" y="1053572"/>
            <a:ext cx="27800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latin typeface="Arial"/>
                <a:cs typeface="Arial"/>
              </a:rPr>
              <a:t>Activity 3</a:t>
            </a:r>
            <a:br>
              <a:rPr lang="en-US" sz="3200" spc="-5" dirty="0">
                <a:latin typeface="Arial"/>
                <a:cs typeface="Arial"/>
              </a:rPr>
            </a:br>
            <a:br>
              <a:rPr lang="en-US" sz="3200" spc="-5" dirty="0">
                <a:latin typeface="Arial"/>
                <a:cs typeface="Arial"/>
              </a:rPr>
            </a:br>
            <a:r>
              <a:rPr sz="3200" spc="-5" dirty="0">
                <a:latin typeface="Arial"/>
                <a:cs typeface="Arial"/>
              </a:rPr>
              <a:t>Jargon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Buster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46899" y="2819400"/>
            <a:ext cx="7719059" cy="27802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09220">
              <a:lnSpc>
                <a:spcPts val="1900"/>
              </a:lnSpc>
              <a:spcBef>
                <a:spcPts val="180"/>
              </a:spcBef>
            </a:pPr>
            <a:r>
              <a:rPr lang="en-US" sz="1600" dirty="0">
                <a:solidFill>
                  <a:srgbClr val="3F3F3E"/>
                </a:solidFill>
                <a:latin typeface="Arial"/>
                <a:cs typeface="Arial"/>
              </a:rPr>
              <a:t>Have a look at the next slide, slide 6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. 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ave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 you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seen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or heard any of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words listed on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left before.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If so,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where did 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you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 see/hear them?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Do </a:t>
            </a: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you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 know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what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they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mean?</a:t>
            </a:r>
            <a:endParaRPr sz="1600" dirty="0">
              <a:latin typeface="Arial"/>
              <a:cs typeface="Arial"/>
            </a:endParaRPr>
          </a:p>
          <a:p>
            <a:pPr marL="12700" marR="210185">
              <a:lnSpc>
                <a:spcPts val="1900"/>
              </a:lnSpc>
              <a:spcBef>
                <a:spcPts val="1130"/>
              </a:spcBef>
            </a:pPr>
            <a:r>
              <a:rPr lang="en-US" sz="1600" spc="-5" dirty="0">
                <a:solidFill>
                  <a:srgbClr val="3F3F3E"/>
                </a:solidFill>
                <a:latin typeface="Arial"/>
                <a:cs typeface="Arial"/>
              </a:rPr>
              <a:t>I would like you to try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to match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up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key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words with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correct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definition by drawing  arrows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each one. </a:t>
            </a:r>
            <a:endParaRPr lang="en-US" sz="1600" spc="-5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210185">
              <a:lnSpc>
                <a:spcPts val="1900"/>
              </a:lnSpc>
              <a:spcBef>
                <a:spcPts val="1130"/>
              </a:spcBef>
            </a:pPr>
            <a:r>
              <a:rPr lang="en-GB" sz="1600" spc="-5" dirty="0">
                <a:solidFill>
                  <a:srgbClr val="3F3F3E"/>
                </a:solidFill>
                <a:latin typeface="Arial"/>
                <a:cs typeface="Arial"/>
              </a:rPr>
              <a:t>What do you think you could do if you see a word online that you don’t understand?</a:t>
            </a:r>
          </a:p>
          <a:p>
            <a:pPr marL="12700" marR="210185">
              <a:lnSpc>
                <a:spcPts val="1900"/>
              </a:lnSpc>
              <a:spcBef>
                <a:spcPts val="1130"/>
              </a:spcBef>
            </a:pPr>
            <a:endParaRPr lang="en-GB" sz="1600" spc="-5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210185">
              <a:lnSpc>
                <a:spcPts val="1900"/>
              </a:lnSpc>
              <a:spcBef>
                <a:spcPts val="1130"/>
              </a:spcBef>
            </a:pPr>
            <a:r>
              <a:rPr lang="en-GB" sz="1600" spc="-5" dirty="0">
                <a:solidFill>
                  <a:srgbClr val="3F3F3E"/>
                </a:solidFill>
                <a:latin typeface="Arial"/>
                <a:cs typeface="Arial"/>
              </a:rPr>
              <a:t>The answers are on slide 7 for you to check once you’ve finished. How many did you get right?</a:t>
            </a:r>
          </a:p>
        </p:txBody>
      </p:sp>
      <p:sp>
        <p:nvSpPr>
          <p:cNvPr id="64" name="object 64"/>
          <p:cNvSpPr/>
          <p:nvPr/>
        </p:nvSpPr>
        <p:spPr>
          <a:xfrm>
            <a:off x="3493999" y="925400"/>
            <a:ext cx="7761605" cy="0"/>
          </a:xfrm>
          <a:custGeom>
            <a:avLst/>
            <a:gdLst/>
            <a:ahLst/>
            <a:cxnLst/>
            <a:rect l="l" t="t" r="r" b="b"/>
            <a:pathLst>
              <a:path w="7761605">
                <a:moveTo>
                  <a:pt x="0" y="0"/>
                </a:moveTo>
                <a:lnTo>
                  <a:pt x="7761198" y="0"/>
                </a:lnTo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0906" y="1753604"/>
            <a:ext cx="2052320" cy="0"/>
          </a:xfrm>
          <a:custGeom>
            <a:avLst/>
            <a:gdLst/>
            <a:ahLst/>
            <a:cxnLst/>
            <a:rect l="l" t="t" r="r" b="b"/>
            <a:pathLst>
              <a:path w="2052320">
                <a:moveTo>
                  <a:pt x="0" y="0"/>
                </a:moveTo>
                <a:lnTo>
                  <a:pt x="2051697" y="0"/>
                </a:lnTo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686996" y="451194"/>
            <a:ext cx="1764239" cy="2867025"/>
            <a:chOff x="686996" y="451194"/>
            <a:chExt cx="1764239" cy="2867025"/>
          </a:xfrm>
        </p:grpSpPr>
        <p:sp>
          <p:nvSpPr>
            <p:cNvPr id="11" name="object 11"/>
            <p:cNvSpPr/>
            <p:nvPr/>
          </p:nvSpPr>
          <p:spPr>
            <a:xfrm>
              <a:off x="686996" y="530807"/>
              <a:ext cx="578485" cy="241935"/>
            </a:xfrm>
            <a:custGeom>
              <a:avLst/>
              <a:gdLst/>
              <a:ahLst/>
              <a:cxnLst/>
              <a:rect l="l" t="t" r="r" b="b"/>
              <a:pathLst>
                <a:path w="578485" h="241934">
                  <a:moveTo>
                    <a:pt x="536282" y="0"/>
                  </a:moveTo>
                  <a:lnTo>
                    <a:pt x="47243" y="0"/>
                  </a:lnTo>
                  <a:lnTo>
                    <a:pt x="28851" y="3713"/>
                  </a:lnTo>
                  <a:lnTo>
                    <a:pt x="13835" y="13841"/>
                  </a:lnTo>
                  <a:lnTo>
                    <a:pt x="3711" y="28862"/>
                  </a:lnTo>
                  <a:lnTo>
                    <a:pt x="0" y="47256"/>
                  </a:lnTo>
                  <a:lnTo>
                    <a:pt x="0" y="241579"/>
                  </a:lnTo>
                  <a:lnTo>
                    <a:pt x="578180" y="241579"/>
                  </a:lnTo>
                  <a:lnTo>
                    <a:pt x="578180" y="41884"/>
                  </a:lnTo>
                  <a:lnTo>
                    <a:pt x="574887" y="25583"/>
                  </a:lnTo>
                  <a:lnTo>
                    <a:pt x="565908" y="12269"/>
                  </a:lnTo>
                  <a:lnTo>
                    <a:pt x="552591" y="3292"/>
                  </a:lnTo>
                  <a:lnTo>
                    <a:pt x="536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8610" y="451194"/>
              <a:ext cx="682625" cy="2867025"/>
            </a:xfrm>
            <a:custGeom>
              <a:avLst/>
              <a:gdLst/>
              <a:ahLst/>
              <a:cxnLst/>
              <a:rect l="l" t="t" r="r" b="b"/>
              <a:pathLst>
                <a:path w="682625" h="2867025">
                  <a:moveTo>
                    <a:pt x="538099" y="0"/>
                  </a:moveTo>
                  <a:lnTo>
                    <a:pt x="143992" y="0"/>
                  </a:lnTo>
                  <a:lnTo>
                    <a:pt x="98478" y="7341"/>
                  </a:lnTo>
                  <a:lnTo>
                    <a:pt x="58951" y="27785"/>
                  </a:lnTo>
                  <a:lnTo>
                    <a:pt x="27781" y="58959"/>
                  </a:lnTo>
                  <a:lnTo>
                    <a:pt x="7340" y="98490"/>
                  </a:lnTo>
                  <a:lnTo>
                    <a:pt x="0" y="144005"/>
                  </a:lnTo>
                  <a:lnTo>
                    <a:pt x="0" y="2722803"/>
                  </a:lnTo>
                  <a:lnTo>
                    <a:pt x="7340" y="2768318"/>
                  </a:lnTo>
                  <a:lnTo>
                    <a:pt x="27781" y="2807849"/>
                  </a:lnTo>
                  <a:lnTo>
                    <a:pt x="58951" y="2839023"/>
                  </a:lnTo>
                  <a:lnTo>
                    <a:pt x="98478" y="2859467"/>
                  </a:lnTo>
                  <a:lnTo>
                    <a:pt x="143992" y="2866809"/>
                  </a:lnTo>
                  <a:lnTo>
                    <a:pt x="538099" y="2866809"/>
                  </a:lnTo>
                  <a:lnTo>
                    <a:pt x="583612" y="2859467"/>
                  </a:lnTo>
                  <a:lnTo>
                    <a:pt x="623140" y="2839023"/>
                  </a:lnTo>
                  <a:lnTo>
                    <a:pt x="654310" y="2807849"/>
                  </a:lnTo>
                  <a:lnTo>
                    <a:pt x="674751" y="2768318"/>
                  </a:lnTo>
                  <a:lnTo>
                    <a:pt x="682091" y="2722803"/>
                  </a:lnTo>
                  <a:lnTo>
                    <a:pt x="682091" y="144005"/>
                  </a:lnTo>
                  <a:lnTo>
                    <a:pt x="674751" y="98490"/>
                  </a:lnTo>
                  <a:lnTo>
                    <a:pt x="654310" y="58959"/>
                  </a:lnTo>
                  <a:lnTo>
                    <a:pt x="623140" y="27785"/>
                  </a:lnTo>
                  <a:lnTo>
                    <a:pt x="583612" y="7341"/>
                  </a:lnTo>
                  <a:lnTo>
                    <a:pt x="538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8610" y="451194"/>
              <a:ext cx="682625" cy="2867025"/>
            </a:xfrm>
            <a:custGeom>
              <a:avLst/>
              <a:gdLst/>
              <a:ahLst/>
              <a:cxnLst/>
              <a:rect l="l" t="t" r="r" b="b"/>
              <a:pathLst>
                <a:path w="682625" h="2867025">
                  <a:moveTo>
                    <a:pt x="682091" y="144005"/>
                  </a:moveTo>
                  <a:lnTo>
                    <a:pt x="674751" y="98490"/>
                  </a:lnTo>
                  <a:lnTo>
                    <a:pt x="654310" y="58959"/>
                  </a:lnTo>
                  <a:lnTo>
                    <a:pt x="623140" y="27785"/>
                  </a:lnTo>
                  <a:lnTo>
                    <a:pt x="583612" y="7341"/>
                  </a:lnTo>
                  <a:lnTo>
                    <a:pt x="538099" y="0"/>
                  </a:lnTo>
                  <a:lnTo>
                    <a:pt x="143992" y="0"/>
                  </a:lnTo>
                  <a:lnTo>
                    <a:pt x="98478" y="7341"/>
                  </a:lnTo>
                  <a:lnTo>
                    <a:pt x="58951" y="27785"/>
                  </a:lnTo>
                  <a:lnTo>
                    <a:pt x="27781" y="58959"/>
                  </a:lnTo>
                  <a:lnTo>
                    <a:pt x="7340" y="98490"/>
                  </a:lnTo>
                  <a:lnTo>
                    <a:pt x="0" y="144005"/>
                  </a:lnTo>
                  <a:lnTo>
                    <a:pt x="0" y="2722803"/>
                  </a:lnTo>
                  <a:lnTo>
                    <a:pt x="7340" y="2768318"/>
                  </a:lnTo>
                  <a:lnTo>
                    <a:pt x="27781" y="2807849"/>
                  </a:lnTo>
                  <a:lnTo>
                    <a:pt x="58951" y="2839023"/>
                  </a:lnTo>
                  <a:lnTo>
                    <a:pt x="98478" y="2859467"/>
                  </a:lnTo>
                  <a:lnTo>
                    <a:pt x="143992" y="2866809"/>
                  </a:lnTo>
                  <a:lnTo>
                    <a:pt x="538099" y="2866809"/>
                  </a:lnTo>
                  <a:lnTo>
                    <a:pt x="583612" y="2859467"/>
                  </a:lnTo>
                  <a:lnTo>
                    <a:pt x="623140" y="2839023"/>
                  </a:lnTo>
                  <a:lnTo>
                    <a:pt x="654310" y="2807849"/>
                  </a:lnTo>
                  <a:lnTo>
                    <a:pt x="674751" y="2768318"/>
                  </a:lnTo>
                  <a:lnTo>
                    <a:pt x="682091" y="2722803"/>
                  </a:lnTo>
                  <a:lnTo>
                    <a:pt x="682091" y="144005"/>
                  </a:lnTo>
                  <a:close/>
                </a:path>
              </a:pathLst>
            </a:custGeom>
            <a:ln w="5080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11204798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9" y="58959"/>
                </a:lnTo>
                <a:lnTo>
                  <a:pt x="623147" y="27785"/>
                </a:lnTo>
                <a:lnTo>
                  <a:pt x="583620" y="7341"/>
                </a:lnTo>
                <a:lnTo>
                  <a:pt x="538111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111" y="2866809"/>
                </a:lnTo>
                <a:lnTo>
                  <a:pt x="583620" y="2859467"/>
                </a:lnTo>
                <a:lnTo>
                  <a:pt x="623147" y="2839023"/>
                </a:lnTo>
                <a:lnTo>
                  <a:pt x="654319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439994" y="1614966"/>
            <a:ext cx="224154" cy="5397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Advert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01478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21658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84618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9" y="58959"/>
                </a:lnTo>
                <a:lnTo>
                  <a:pt x="623147" y="27785"/>
                </a:lnTo>
                <a:lnTo>
                  <a:pt x="583620" y="7341"/>
                </a:lnTo>
                <a:lnTo>
                  <a:pt x="538111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111" y="2866809"/>
                </a:lnTo>
                <a:lnTo>
                  <a:pt x="583620" y="2859467"/>
                </a:lnTo>
                <a:lnTo>
                  <a:pt x="623147" y="2839023"/>
                </a:lnTo>
                <a:lnTo>
                  <a:pt x="654319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64440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44266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24086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8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8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86816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8" y="0"/>
                </a:lnTo>
                <a:lnTo>
                  <a:pt x="143992" y="0"/>
                </a:lnTo>
                <a:lnTo>
                  <a:pt x="98483" y="7341"/>
                </a:lnTo>
                <a:lnTo>
                  <a:pt x="58956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6" y="2839023"/>
                </a:lnTo>
                <a:lnTo>
                  <a:pt x="98483" y="2859467"/>
                </a:lnTo>
                <a:lnTo>
                  <a:pt x="143992" y="2866809"/>
                </a:lnTo>
                <a:lnTo>
                  <a:pt x="538098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66637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83" y="7341"/>
                </a:lnTo>
                <a:lnTo>
                  <a:pt x="58956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6" y="2839023"/>
                </a:lnTo>
                <a:lnTo>
                  <a:pt x="98483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46463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83" y="7341"/>
                </a:lnTo>
                <a:lnTo>
                  <a:pt x="58956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6" y="2839023"/>
                </a:lnTo>
                <a:lnTo>
                  <a:pt x="98483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26285" y="4511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78" y="7341"/>
                </a:lnTo>
                <a:lnTo>
                  <a:pt x="58951" y="27785"/>
                </a:lnTo>
                <a:lnTo>
                  <a:pt x="27781" y="58959"/>
                </a:lnTo>
                <a:lnTo>
                  <a:pt x="7340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0" y="2768318"/>
                </a:lnTo>
                <a:lnTo>
                  <a:pt x="27781" y="2807849"/>
                </a:lnTo>
                <a:lnTo>
                  <a:pt x="58951" y="2839023"/>
                </a:lnTo>
                <a:lnTo>
                  <a:pt x="98478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612899" y="1591242"/>
            <a:ext cx="224154" cy="5988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Pop-up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90393" y="1688650"/>
            <a:ext cx="224154" cy="4044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5" dirty="0">
                <a:solidFill>
                  <a:srgbClr val="3F3F3E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rick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60968" y="1556689"/>
            <a:ext cx="224154" cy="6680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3F3F3E"/>
                </a:solidFill>
                <a:latin typeface="Arial"/>
                <a:cs typeface="Arial"/>
              </a:rPr>
              <a:t>Reliable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150037" y="1433193"/>
            <a:ext cx="224154" cy="915669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111900" y="1447907"/>
            <a:ext cx="224154" cy="8858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Sponsored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90910" y="1536895"/>
            <a:ext cx="224154" cy="7080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Phishing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469923" y="1670375"/>
            <a:ext cx="224154" cy="4406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3F3F3E"/>
                </a:solidFill>
                <a:latin typeface="Arial"/>
                <a:cs typeface="Arial"/>
              </a:rPr>
              <a:t>Hoax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48935" y="1517101"/>
            <a:ext cx="224154" cy="7473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Influence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47609" y="1517187"/>
            <a:ext cx="224154" cy="7473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Sceptical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46400" y="1270281"/>
            <a:ext cx="205184" cy="1240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3F3F3E"/>
                </a:solidFill>
                <a:latin typeface="Arial"/>
                <a:cs typeface="Arial"/>
              </a:rPr>
              <a:t>Misinformation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13524" y="1280135"/>
            <a:ext cx="205184" cy="12211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3F3F3E"/>
                </a:solidFill>
                <a:latin typeface="Arial"/>
                <a:cs typeface="Arial"/>
              </a:rPr>
              <a:t>Dis</a:t>
            </a:r>
            <a:r>
              <a:rPr lang="en-GB" sz="1400" spc="-5" dirty="0" err="1">
                <a:solidFill>
                  <a:srgbClr val="3F3F3E"/>
                </a:solidFill>
                <a:latin typeface="Arial"/>
                <a:cs typeface="Arial"/>
              </a:rPr>
              <a:t>i</a:t>
            </a:r>
            <a:r>
              <a:rPr sz="1400" spc="-5" dirty="0" err="1">
                <a:solidFill>
                  <a:srgbClr val="3F3F3E"/>
                </a:solidFill>
                <a:latin typeface="Arial"/>
                <a:cs typeface="Arial"/>
              </a:rPr>
              <a:t>nformation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1204798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9" y="58959"/>
                </a:lnTo>
                <a:lnTo>
                  <a:pt x="623147" y="27785"/>
                </a:lnTo>
                <a:lnTo>
                  <a:pt x="583620" y="7341"/>
                </a:lnTo>
                <a:lnTo>
                  <a:pt x="538111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111" y="2866809"/>
                </a:lnTo>
                <a:lnTo>
                  <a:pt x="583620" y="2859467"/>
                </a:lnTo>
                <a:lnTo>
                  <a:pt x="623147" y="2839023"/>
                </a:lnTo>
                <a:lnTo>
                  <a:pt x="654319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68610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091" y="144005"/>
                </a:moveTo>
                <a:lnTo>
                  <a:pt x="674751" y="98490"/>
                </a:lnTo>
                <a:lnTo>
                  <a:pt x="654310" y="58959"/>
                </a:lnTo>
                <a:lnTo>
                  <a:pt x="623140" y="27785"/>
                </a:lnTo>
                <a:lnTo>
                  <a:pt x="583612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78" y="7341"/>
                </a:lnTo>
                <a:lnTo>
                  <a:pt x="58951" y="27785"/>
                </a:lnTo>
                <a:lnTo>
                  <a:pt x="27781" y="58959"/>
                </a:lnTo>
                <a:lnTo>
                  <a:pt x="7340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0" y="2768318"/>
                </a:lnTo>
                <a:lnTo>
                  <a:pt x="27781" y="2807849"/>
                </a:lnTo>
                <a:lnTo>
                  <a:pt x="58951" y="2839023"/>
                </a:lnTo>
                <a:lnTo>
                  <a:pt x="98478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2" y="2859467"/>
                </a:lnTo>
                <a:lnTo>
                  <a:pt x="623140" y="2839023"/>
                </a:lnTo>
                <a:lnTo>
                  <a:pt x="654310" y="2807849"/>
                </a:lnTo>
                <a:lnTo>
                  <a:pt x="674751" y="2768318"/>
                </a:lnTo>
                <a:lnTo>
                  <a:pt x="682091" y="2722803"/>
                </a:lnTo>
                <a:lnTo>
                  <a:pt x="682091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01478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21658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384618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9" y="58959"/>
                </a:lnTo>
                <a:lnTo>
                  <a:pt x="623147" y="27785"/>
                </a:lnTo>
                <a:lnTo>
                  <a:pt x="583620" y="7341"/>
                </a:lnTo>
                <a:lnTo>
                  <a:pt x="538111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111" y="2866809"/>
                </a:lnTo>
                <a:lnTo>
                  <a:pt x="583620" y="2859467"/>
                </a:lnTo>
                <a:lnTo>
                  <a:pt x="623147" y="2839023"/>
                </a:lnTo>
                <a:lnTo>
                  <a:pt x="654319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564440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44266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24086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8" y="0"/>
                </a:ln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9" y="2839023"/>
                </a:lnTo>
                <a:lnTo>
                  <a:pt x="98490" y="2859467"/>
                </a:lnTo>
                <a:lnTo>
                  <a:pt x="144005" y="2866809"/>
                </a:lnTo>
                <a:lnTo>
                  <a:pt x="538098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86816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8" y="0"/>
                </a:lnTo>
                <a:lnTo>
                  <a:pt x="143992" y="0"/>
                </a:lnTo>
                <a:lnTo>
                  <a:pt x="98483" y="7341"/>
                </a:lnTo>
                <a:lnTo>
                  <a:pt x="58956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6" y="2839023"/>
                </a:lnTo>
                <a:lnTo>
                  <a:pt x="98483" y="2859467"/>
                </a:lnTo>
                <a:lnTo>
                  <a:pt x="143992" y="2866809"/>
                </a:lnTo>
                <a:lnTo>
                  <a:pt x="538098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66637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83" y="7341"/>
                </a:lnTo>
                <a:lnTo>
                  <a:pt x="58956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6" y="2839023"/>
                </a:lnTo>
                <a:lnTo>
                  <a:pt x="98483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46463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83" y="7341"/>
                </a:lnTo>
                <a:lnTo>
                  <a:pt x="58956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1" y="2768318"/>
                </a:lnTo>
                <a:lnTo>
                  <a:pt x="27785" y="2807849"/>
                </a:lnTo>
                <a:lnTo>
                  <a:pt x="58956" y="2839023"/>
                </a:lnTo>
                <a:lnTo>
                  <a:pt x="98483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26285" y="3539994"/>
            <a:ext cx="682625" cy="2867025"/>
          </a:xfrm>
          <a:custGeom>
            <a:avLst/>
            <a:gdLst/>
            <a:ahLst/>
            <a:cxnLst/>
            <a:rect l="l" t="t" r="r" b="b"/>
            <a:pathLst>
              <a:path w="682625" h="2867025">
                <a:moveTo>
                  <a:pt x="682104" y="144005"/>
                </a:moveTo>
                <a:lnTo>
                  <a:pt x="674762" y="98490"/>
                </a:lnTo>
                <a:lnTo>
                  <a:pt x="654318" y="58959"/>
                </a:lnTo>
                <a:lnTo>
                  <a:pt x="623144" y="27785"/>
                </a:lnTo>
                <a:lnTo>
                  <a:pt x="583614" y="7341"/>
                </a:lnTo>
                <a:lnTo>
                  <a:pt x="538099" y="0"/>
                </a:lnTo>
                <a:lnTo>
                  <a:pt x="143992" y="0"/>
                </a:lnTo>
                <a:lnTo>
                  <a:pt x="98478" y="7341"/>
                </a:lnTo>
                <a:lnTo>
                  <a:pt x="58951" y="27785"/>
                </a:lnTo>
                <a:lnTo>
                  <a:pt x="27781" y="58959"/>
                </a:lnTo>
                <a:lnTo>
                  <a:pt x="7340" y="98490"/>
                </a:lnTo>
                <a:lnTo>
                  <a:pt x="0" y="144005"/>
                </a:lnTo>
                <a:lnTo>
                  <a:pt x="0" y="2722803"/>
                </a:lnTo>
                <a:lnTo>
                  <a:pt x="7340" y="2768318"/>
                </a:lnTo>
                <a:lnTo>
                  <a:pt x="27781" y="2807849"/>
                </a:lnTo>
                <a:lnTo>
                  <a:pt x="58951" y="2839023"/>
                </a:lnTo>
                <a:lnTo>
                  <a:pt x="98478" y="2859467"/>
                </a:lnTo>
                <a:lnTo>
                  <a:pt x="143992" y="2866809"/>
                </a:lnTo>
                <a:lnTo>
                  <a:pt x="538099" y="2866809"/>
                </a:lnTo>
                <a:lnTo>
                  <a:pt x="583614" y="2859467"/>
                </a:lnTo>
                <a:lnTo>
                  <a:pt x="623144" y="2839023"/>
                </a:lnTo>
                <a:lnTo>
                  <a:pt x="654318" y="2807849"/>
                </a:lnTo>
                <a:lnTo>
                  <a:pt x="674762" y="2768318"/>
                </a:lnTo>
                <a:lnTo>
                  <a:pt x="682104" y="2722803"/>
                </a:lnTo>
                <a:lnTo>
                  <a:pt x="682104" y="144005"/>
                </a:lnTo>
                <a:close/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0447400" y="3876760"/>
            <a:ext cx="551815" cy="2160905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12065" marR="5080" algn="ctr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paid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message that tries to</a:t>
            </a:r>
            <a:r>
              <a:rPr sz="1200" spc="-16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get 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you to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buy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something,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or put 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forward a certain</a:t>
            </a:r>
            <a:r>
              <a:rPr sz="1200" spc="-4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opinion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426886" y="3721427"/>
            <a:ext cx="196215" cy="25165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Something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or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someone you can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trust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813528" y="3865455"/>
            <a:ext cx="196215" cy="22282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Facts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or details about</a:t>
            </a:r>
            <a:r>
              <a:rPr sz="1200" spc="-8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something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808784" y="3620526"/>
            <a:ext cx="551815" cy="2700020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Messages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or pages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that suddenly 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appear on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your screen. These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are</a:t>
            </a:r>
            <a:r>
              <a:rPr sz="1200" spc="-114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often  adverts and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can take you to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other</a:t>
            </a:r>
            <a:r>
              <a:rPr sz="1200" spc="-8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sites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079676" y="3751082"/>
            <a:ext cx="374015" cy="2456815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165100" marR="5080" indent="-153035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joke or prank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towards someone</a:t>
            </a:r>
            <a:r>
              <a:rPr sz="1200" spc="-15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to  catch them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out or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mislead</a:t>
            </a:r>
            <a:r>
              <a:rPr sz="1200" spc="-5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them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940452" y="3768871"/>
            <a:ext cx="551815" cy="2403475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12700" marR="5080" indent="-1270" algn="ctr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person or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site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pretending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be 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something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official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get</a:t>
            </a:r>
            <a:r>
              <a:rPr sz="1200" spc="-7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someone’s  personal</a:t>
            </a:r>
            <a:r>
              <a:rPr sz="1200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details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83232" y="3879446"/>
            <a:ext cx="404495" cy="220027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617855" marR="5080" indent="-605790">
              <a:lnSpc>
                <a:spcPct val="97600"/>
              </a:lnSpc>
              <a:spcBef>
                <a:spcPts val="20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power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to cause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an effect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on 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someone</a:t>
            </a:r>
            <a:r>
              <a:rPr sz="1200" spc="-1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els</a:t>
            </a:r>
            <a:r>
              <a:rPr sz="1400" spc="-5" dirty="0">
                <a:solidFill>
                  <a:srgbClr val="3F3F3E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00521" y="3818244"/>
            <a:ext cx="374015" cy="2304415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593090" marR="5080" indent="-581025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Something fake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presented as</a:t>
            </a:r>
            <a:r>
              <a:rPr sz="1200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real  to trick</a:t>
            </a:r>
            <a:r>
              <a:rPr sz="1200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495488" y="3849898"/>
            <a:ext cx="551815" cy="2261235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12065" marR="5080" algn="ctr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promotion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is paid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by</a:t>
            </a:r>
            <a:r>
              <a:rPr sz="1200" spc="-15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an  advertiser and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shared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by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another  brand or</a:t>
            </a:r>
            <a:r>
              <a:rPr sz="1200" spc="-2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influencer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591336" y="4030101"/>
            <a:ext cx="374015" cy="1880235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465455" marR="5080" indent="-453390">
              <a:lnSpc>
                <a:spcPts val="1400"/>
              </a:lnSpc>
              <a:spcBef>
                <a:spcPts val="65"/>
              </a:spcBef>
            </a:pP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Not being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sure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if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something 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true/reliable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771159" y="3895035"/>
            <a:ext cx="374015" cy="2134870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Incorrect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information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shared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on  purpose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deliberately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mislead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920283" y="3797814"/>
            <a:ext cx="374015" cy="2363470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L="541655" marR="5080" indent="-529590">
              <a:lnSpc>
                <a:spcPts val="1400"/>
              </a:lnSpc>
              <a:spcBef>
                <a:spcPts val="65"/>
              </a:spcBef>
            </a:pP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Incorrect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or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misleading</a:t>
            </a:r>
            <a:r>
              <a:rPr sz="1200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information  </a:t>
            </a:r>
            <a:r>
              <a:rPr sz="1200" dirty="0">
                <a:solidFill>
                  <a:srgbClr val="3F3F3E"/>
                </a:solidFill>
                <a:latin typeface="Arial"/>
                <a:cs typeface="Arial"/>
              </a:rPr>
              <a:t>shared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by</a:t>
            </a:r>
            <a:r>
              <a:rPr sz="1200" spc="-2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F3F3E"/>
                </a:solidFill>
                <a:latin typeface="Arial"/>
                <a:cs typeface="Arial"/>
              </a:rPr>
              <a:t>accident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object 56"/>
          <p:cNvGrpSpPr/>
          <p:nvPr/>
        </p:nvGrpSpPr>
        <p:grpSpPr>
          <a:xfrm>
            <a:off x="10469854" y="344113"/>
            <a:ext cx="655320" cy="2606675"/>
            <a:chOff x="10519107" y="573237"/>
            <a:chExt cx="655320" cy="2606675"/>
          </a:xfrm>
        </p:grpSpPr>
        <p:sp>
          <p:nvSpPr>
            <p:cNvPr id="57" name="object 57"/>
            <p:cNvSpPr/>
            <p:nvPr/>
          </p:nvSpPr>
          <p:spPr>
            <a:xfrm>
              <a:off x="10541967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541967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2040956" y="344113"/>
            <a:ext cx="1399540" cy="2606675"/>
            <a:chOff x="2090209" y="573237"/>
            <a:chExt cx="1399540" cy="2606675"/>
          </a:xfrm>
        </p:grpSpPr>
        <p:sp>
          <p:nvSpPr>
            <p:cNvPr id="60" name="object 60"/>
            <p:cNvSpPr/>
            <p:nvPr/>
          </p:nvSpPr>
          <p:spPr>
            <a:xfrm>
              <a:off x="2113069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6" y="2523099"/>
                  </a:lnTo>
                  <a:lnTo>
                    <a:pt x="78561" y="2550668"/>
                  </a:lnTo>
                  <a:lnTo>
                    <a:pt x="128625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ECD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13069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6" y="2523099"/>
                  </a:lnTo>
                  <a:lnTo>
                    <a:pt x="78561" y="2550668"/>
                  </a:lnTo>
                  <a:lnTo>
                    <a:pt x="128625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57030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ECD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57030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701455" y="1405151"/>
            <a:ext cx="203200" cy="4845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Advert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517719" y="344284"/>
            <a:ext cx="654685" cy="2606675"/>
            <a:chOff x="3566972" y="573408"/>
            <a:chExt cx="654685" cy="2606675"/>
          </a:xfrm>
        </p:grpSpPr>
        <p:sp>
          <p:nvSpPr>
            <p:cNvPr id="66" name="object 66"/>
            <p:cNvSpPr/>
            <p:nvPr/>
          </p:nvSpPr>
          <p:spPr>
            <a:xfrm>
              <a:off x="3589661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ECD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89661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7539355" y="344113"/>
            <a:ext cx="2853055" cy="2606675"/>
            <a:chOff x="7588608" y="573237"/>
            <a:chExt cx="2853055" cy="2606675"/>
          </a:xfrm>
        </p:grpSpPr>
        <p:sp>
          <p:nvSpPr>
            <p:cNvPr id="69" name="object 69"/>
            <p:cNvSpPr/>
            <p:nvPr/>
          </p:nvSpPr>
          <p:spPr>
            <a:xfrm>
              <a:off x="9809349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56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809349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82" y="128625"/>
                  </a:move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076717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76717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44086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44086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11468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11468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414938" y="344113"/>
            <a:ext cx="2853055" cy="2606675"/>
            <a:chOff x="4464191" y="573237"/>
            <a:chExt cx="2853055" cy="2606675"/>
          </a:xfrm>
        </p:grpSpPr>
        <p:sp>
          <p:nvSpPr>
            <p:cNvPr id="78" name="object 78"/>
            <p:cNvSpPr/>
            <p:nvPr/>
          </p:nvSpPr>
          <p:spPr>
            <a:xfrm>
              <a:off x="6684920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84920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52307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56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52307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82" y="128625"/>
                  </a:move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19669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219669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487051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480656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87051" y="59609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5">
                  <a:moveTo>
                    <a:pt x="609282" y="128625"/>
                  </a:move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962651" y="1383960"/>
            <a:ext cx="203200" cy="5378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Pop-up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227945" y="1470970"/>
            <a:ext cx="203200" cy="3638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spc="-50" dirty="0">
                <a:solidFill>
                  <a:srgbClr val="3F3F3E"/>
                </a:solidFill>
                <a:latin typeface="Arial"/>
                <a:cs typeface="Arial"/>
              </a:rPr>
              <a:t>T</a:t>
            </a: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rick</a:t>
            </a:r>
            <a:endParaRPr sz="12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487060" y="1353095"/>
            <a:ext cx="203200" cy="5994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spc="-5" dirty="0">
                <a:solidFill>
                  <a:srgbClr val="3F3F3E"/>
                </a:solidFill>
                <a:latin typeface="Arial"/>
                <a:cs typeface="Arial"/>
              </a:rPr>
              <a:t>Reliable</a:t>
            </a:r>
            <a:endParaRPr sz="12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762693" y="1242783"/>
            <a:ext cx="203200" cy="820419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Information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35374" y="1255927"/>
            <a:ext cx="203200" cy="7937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Sponsored</a:t>
            </a:r>
            <a:endParaRPr sz="12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02025" y="1335414"/>
            <a:ext cx="203200" cy="635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Phishing</a:t>
            </a:r>
            <a:endParaRPr sz="12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68676" y="1454645"/>
            <a:ext cx="203200" cy="3962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spc="-5" dirty="0">
                <a:solidFill>
                  <a:srgbClr val="3F3F3E"/>
                </a:solidFill>
                <a:latin typeface="Arial"/>
                <a:cs typeface="Arial"/>
              </a:rPr>
              <a:t>Hoax</a:t>
            </a:r>
            <a:endParaRPr sz="12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635326" y="1317733"/>
            <a:ext cx="203200" cy="6705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Influence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40889" y="1317810"/>
            <a:ext cx="203200" cy="6699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Sceptical</a:t>
            </a:r>
            <a:endParaRPr sz="12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019103" y="1097262"/>
            <a:ext cx="192360" cy="11112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dirty="0">
                <a:solidFill>
                  <a:srgbClr val="3F3F3E"/>
                </a:solidFill>
                <a:latin typeface="Arial"/>
                <a:cs typeface="Arial"/>
              </a:rPr>
              <a:t>Misinformation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275134" y="1106063"/>
            <a:ext cx="192360" cy="10934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spc="-5" dirty="0">
                <a:solidFill>
                  <a:srgbClr val="3F3F3E"/>
                </a:solidFill>
                <a:latin typeface="Arial"/>
                <a:cs typeface="Arial"/>
              </a:rPr>
              <a:t>Disinformation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7539355" y="3565354"/>
            <a:ext cx="3585845" cy="2606675"/>
            <a:chOff x="7588608" y="3794478"/>
            <a:chExt cx="3585845" cy="2606675"/>
          </a:xfrm>
        </p:grpSpPr>
        <p:sp>
          <p:nvSpPr>
            <p:cNvPr id="98" name="object 98"/>
            <p:cNvSpPr/>
            <p:nvPr/>
          </p:nvSpPr>
          <p:spPr>
            <a:xfrm>
              <a:off x="10541967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541967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09349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56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809349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82" y="128625"/>
                  </a:move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076717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076717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344086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344086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11468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F7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11468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040956" y="3565354"/>
            <a:ext cx="1399540" cy="2606675"/>
            <a:chOff x="2090209" y="3794478"/>
            <a:chExt cx="1399540" cy="2606675"/>
          </a:xfrm>
        </p:grpSpPr>
        <p:sp>
          <p:nvSpPr>
            <p:cNvPr id="109" name="object 109"/>
            <p:cNvSpPr/>
            <p:nvPr/>
          </p:nvSpPr>
          <p:spPr>
            <a:xfrm>
              <a:off x="2113069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6" y="2523099"/>
                  </a:lnTo>
                  <a:lnTo>
                    <a:pt x="78561" y="2550668"/>
                  </a:lnTo>
                  <a:lnTo>
                    <a:pt x="128625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ECD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13069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6" y="2523099"/>
                  </a:lnTo>
                  <a:lnTo>
                    <a:pt x="78561" y="2550668"/>
                  </a:lnTo>
                  <a:lnTo>
                    <a:pt x="128625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57030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ECD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57030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7" y="78556"/>
                  </a:lnTo>
                  <a:lnTo>
                    <a:pt x="571623" y="37671"/>
                  </a:lnTo>
                  <a:lnTo>
                    <a:pt x="530738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8" y="2550668"/>
                  </a:lnTo>
                  <a:lnTo>
                    <a:pt x="571623" y="2523099"/>
                  </a:lnTo>
                  <a:lnTo>
                    <a:pt x="599187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3517719" y="3565525"/>
            <a:ext cx="654685" cy="2606675"/>
            <a:chOff x="3566972" y="3794649"/>
            <a:chExt cx="654685" cy="2606675"/>
          </a:xfrm>
        </p:grpSpPr>
        <p:sp>
          <p:nvSpPr>
            <p:cNvPr id="114" name="object 114"/>
            <p:cNvSpPr/>
            <p:nvPr/>
          </p:nvSpPr>
          <p:spPr>
            <a:xfrm>
              <a:off x="3589661" y="381733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ECD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89661" y="3817337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4414938" y="3565354"/>
            <a:ext cx="2853055" cy="2606675"/>
            <a:chOff x="4464191" y="3794478"/>
            <a:chExt cx="2853055" cy="2606675"/>
          </a:xfrm>
        </p:grpSpPr>
        <p:sp>
          <p:nvSpPr>
            <p:cNvPr id="117" name="object 117"/>
            <p:cNvSpPr/>
            <p:nvPr/>
          </p:nvSpPr>
          <p:spPr>
            <a:xfrm>
              <a:off x="6684920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84920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52307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56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952307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82" y="128625"/>
                  </a:move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19669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69" y="0"/>
                  </a:move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19669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95" y="128625"/>
                  </a:moveTo>
                  <a:lnTo>
                    <a:pt x="599186" y="78556"/>
                  </a:lnTo>
                  <a:lnTo>
                    <a:pt x="571619" y="37671"/>
                  </a:lnTo>
                  <a:lnTo>
                    <a:pt x="530733" y="10107"/>
                  </a:lnTo>
                  <a:lnTo>
                    <a:pt x="480669" y="0"/>
                  </a:lnTo>
                  <a:lnTo>
                    <a:pt x="128638" y="0"/>
                  </a:lnTo>
                  <a:lnTo>
                    <a:pt x="78566" y="10107"/>
                  </a:lnTo>
                  <a:lnTo>
                    <a:pt x="37677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9" y="2482210"/>
                  </a:lnTo>
                  <a:lnTo>
                    <a:pt x="37677" y="2523099"/>
                  </a:lnTo>
                  <a:lnTo>
                    <a:pt x="78566" y="2550668"/>
                  </a:lnTo>
                  <a:lnTo>
                    <a:pt x="128638" y="2560777"/>
                  </a:lnTo>
                  <a:lnTo>
                    <a:pt x="480669" y="2560777"/>
                  </a:lnTo>
                  <a:lnTo>
                    <a:pt x="530733" y="2550668"/>
                  </a:lnTo>
                  <a:lnTo>
                    <a:pt x="571619" y="2523099"/>
                  </a:lnTo>
                  <a:lnTo>
                    <a:pt x="599186" y="2482210"/>
                  </a:lnTo>
                  <a:lnTo>
                    <a:pt x="609295" y="2432138"/>
                  </a:lnTo>
                  <a:lnTo>
                    <a:pt x="609295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87051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480656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close/>
                </a:path>
              </a:pathLst>
            </a:custGeom>
            <a:solidFill>
              <a:srgbClr val="CCE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87051" y="3817338"/>
              <a:ext cx="609600" cy="2560955"/>
            </a:xfrm>
            <a:custGeom>
              <a:avLst/>
              <a:gdLst/>
              <a:ahLst/>
              <a:cxnLst/>
              <a:rect l="l" t="t" r="r" b="b"/>
              <a:pathLst>
                <a:path w="609600" h="2560954">
                  <a:moveTo>
                    <a:pt x="609282" y="128625"/>
                  </a:moveTo>
                  <a:lnTo>
                    <a:pt x="599175" y="78556"/>
                  </a:lnTo>
                  <a:lnTo>
                    <a:pt x="571611" y="37671"/>
                  </a:lnTo>
                  <a:lnTo>
                    <a:pt x="530726" y="10107"/>
                  </a:lnTo>
                  <a:lnTo>
                    <a:pt x="480656" y="0"/>
                  </a:ln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432138"/>
                  </a:lnTo>
                  <a:lnTo>
                    <a:pt x="10107" y="2482210"/>
                  </a:lnTo>
                  <a:lnTo>
                    <a:pt x="37671" y="2523099"/>
                  </a:lnTo>
                  <a:lnTo>
                    <a:pt x="78556" y="2550668"/>
                  </a:lnTo>
                  <a:lnTo>
                    <a:pt x="128625" y="2560777"/>
                  </a:lnTo>
                  <a:lnTo>
                    <a:pt x="480656" y="2560777"/>
                  </a:lnTo>
                  <a:lnTo>
                    <a:pt x="530726" y="2550668"/>
                  </a:lnTo>
                  <a:lnTo>
                    <a:pt x="571611" y="2523099"/>
                  </a:lnTo>
                  <a:lnTo>
                    <a:pt x="599175" y="2482210"/>
                  </a:lnTo>
                  <a:lnTo>
                    <a:pt x="609282" y="2432138"/>
                  </a:lnTo>
                  <a:lnTo>
                    <a:pt x="609282" y="128625"/>
                  </a:lnTo>
                  <a:close/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9825369" y="3887668"/>
            <a:ext cx="484748" cy="1932939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paid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message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that tries to</a:t>
            </a:r>
            <a:r>
              <a:rPr sz="1050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get 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you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to buy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something,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or put</a:t>
            </a:r>
            <a:r>
              <a:rPr lang="en-GB" sz="1050" spc="5" dirty="0">
                <a:solidFill>
                  <a:srgbClr val="3F3F3E"/>
                </a:solidFill>
                <a:latin typeface="Arial"/>
                <a:cs typeface="Arial"/>
              </a:rPr>
              <a:t>s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 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forward a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certain</a:t>
            </a:r>
            <a:r>
              <a:rPr sz="1050" spc="-3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opinion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689744" y="3748917"/>
            <a:ext cx="177800" cy="225044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Something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or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someone you can</a:t>
            </a:r>
            <a:r>
              <a:rPr sz="1050" spc="-4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trust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248611" y="3877570"/>
            <a:ext cx="177800" cy="199263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Facts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or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details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about</a:t>
            </a:r>
            <a:r>
              <a:rPr sz="1050" spc="-3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something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51121" y="3658787"/>
            <a:ext cx="495300" cy="241427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Messages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or pages that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suddenly 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appear on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your screen. These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are</a:t>
            </a:r>
            <a:r>
              <a:rPr sz="1050" spc="-6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often 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adverts and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can take you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to other</a:t>
            </a:r>
            <a:r>
              <a:rPr sz="1050" spc="-4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sites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699845" y="3775405"/>
            <a:ext cx="336550" cy="219773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48590" marR="5080" indent="-136525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joke or prank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towards someone</a:t>
            </a:r>
            <a:r>
              <a:rPr sz="1050" spc="-10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to 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catch them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out or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mislead</a:t>
            </a:r>
            <a:r>
              <a:rPr sz="1050" spc="-4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them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682229" y="3791296"/>
            <a:ext cx="495300" cy="214947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person or site pretending to be 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something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official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to get someone’s  personal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 details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021993" y="3890067"/>
            <a:ext cx="336550" cy="196850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560070" marR="5080" indent="-548005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power to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cause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an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effect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on 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someone</a:t>
            </a:r>
            <a:r>
              <a:rPr sz="105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else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306683" y="3835399"/>
            <a:ext cx="336550" cy="206121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530860" marR="5080" indent="-518795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Something fake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presented as</a:t>
            </a:r>
            <a:r>
              <a:rPr sz="1050" spc="-5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real  to trick</a:t>
            </a:r>
            <a:r>
              <a:rPr sz="105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someone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498258" y="3863673"/>
            <a:ext cx="495300" cy="202247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promotion that is paid for by</a:t>
            </a:r>
            <a:r>
              <a:rPr sz="1050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an  advertiser and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shared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by</a:t>
            </a:r>
            <a:r>
              <a:rPr sz="1050" spc="-7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another  brand or</a:t>
            </a:r>
            <a:r>
              <a:rPr sz="105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influencer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690625" y="4024640"/>
            <a:ext cx="336550" cy="168275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417195" marR="5080" indent="-405130">
              <a:lnSpc>
                <a:spcPct val="100000"/>
              </a:lnSpc>
              <a:spcBef>
                <a:spcPts val="20"/>
              </a:spcBef>
            </a:pP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Not being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sure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if</a:t>
            </a:r>
            <a:r>
              <a:rPr sz="1050" spc="-6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something 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is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true/reliable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957998" y="3903993"/>
            <a:ext cx="336550" cy="191008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Incorrect information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shared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on  purpose to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deliberately</a:t>
            </a:r>
            <a:r>
              <a:rPr sz="1050" spc="-1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mislead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197952" y="3817149"/>
            <a:ext cx="336550" cy="211391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485140" marR="5080" indent="-473075">
              <a:lnSpc>
                <a:spcPct val="100000"/>
              </a:lnSpc>
              <a:spcBef>
                <a:spcPts val="20"/>
              </a:spcBef>
            </a:pP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Incorrect or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misleading </a:t>
            </a:r>
            <a:r>
              <a:rPr sz="1050" dirty="0">
                <a:solidFill>
                  <a:srgbClr val="3F3F3E"/>
                </a:solidFill>
                <a:latin typeface="Arial"/>
                <a:cs typeface="Arial"/>
              </a:rPr>
              <a:t>information  </a:t>
            </a:r>
            <a:r>
              <a:rPr sz="1050" spc="10" dirty="0">
                <a:solidFill>
                  <a:srgbClr val="3F3F3E"/>
                </a:solidFill>
                <a:latin typeface="Arial"/>
                <a:cs typeface="Arial"/>
              </a:rPr>
              <a:t>shared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by</a:t>
            </a:r>
            <a:r>
              <a:rPr sz="1050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F3F3E"/>
                </a:solidFill>
                <a:latin typeface="Arial"/>
                <a:cs typeface="Arial"/>
              </a:rPr>
              <a:t>accident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404306" y="560705"/>
            <a:ext cx="479425" cy="48571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spc="-5" dirty="0">
                <a:solidFill>
                  <a:srgbClr val="3F3F3E"/>
                </a:solidFill>
                <a:latin typeface="Arial"/>
                <a:cs typeface="Arial"/>
              </a:rPr>
              <a:t>Jargon Buster</a:t>
            </a:r>
            <a:r>
              <a:rPr sz="3200" b="1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F3F3E"/>
                </a:solidFill>
                <a:latin typeface="Arial"/>
                <a:cs typeface="Arial"/>
              </a:rPr>
              <a:t>(Answers)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7777848" y="2905056"/>
            <a:ext cx="3065780" cy="706755"/>
            <a:chOff x="7827101" y="3134180"/>
            <a:chExt cx="3065780" cy="706755"/>
          </a:xfrm>
        </p:grpSpPr>
        <p:sp>
          <p:nvSpPr>
            <p:cNvPr id="139" name="object 139"/>
            <p:cNvSpPr/>
            <p:nvPr/>
          </p:nvSpPr>
          <p:spPr>
            <a:xfrm>
              <a:off x="10097984" y="3156869"/>
              <a:ext cx="772795" cy="654050"/>
            </a:xfrm>
            <a:custGeom>
              <a:avLst/>
              <a:gdLst/>
              <a:ahLst/>
              <a:cxnLst/>
              <a:rect l="l" t="t" r="r" b="b"/>
              <a:pathLst>
                <a:path w="772795" h="654050">
                  <a:moveTo>
                    <a:pt x="772210" y="0"/>
                  </a:moveTo>
                  <a:lnTo>
                    <a:pt x="0" y="653732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610649" y="3156869"/>
              <a:ext cx="2252980" cy="661035"/>
            </a:xfrm>
            <a:custGeom>
              <a:avLst/>
              <a:gdLst/>
              <a:ahLst/>
              <a:cxnLst/>
              <a:rect l="l" t="t" r="r" b="b"/>
              <a:pathLst>
                <a:path w="2252979" h="661035">
                  <a:moveTo>
                    <a:pt x="0" y="0"/>
                  </a:moveTo>
                  <a:lnTo>
                    <a:pt x="2252357" y="660933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849789" y="3159000"/>
              <a:ext cx="1558290" cy="652145"/>
            </a:xfrm>
            <a:custGeom>
              <a:avLst/>
              <a:gdLst/>
              <a:ahLst/>
              <a:cxnLst/>
              <a:rect l="l" t="t" r="r" b="b"/>
              <a:pathLst>
                <a:path w="1558290" h="652145">
                  <a:moveTo>
                    <a:pt x="0" y="0"/>
                  </a:moveTo>
                  <a:lnTo>
                    <a:pt x="1557705" y="651598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21979" y="3156869"/>
              <a:ext cx="1507490" cy="659130"/>
            </a:xfrm>
            <a:custGeom>
              <a:avLst/>
              <a:gdLst/>
              <a:ahLst/>
              <a:cxnLst/>
              <a:rect l="l" t="t" r="r" b="b"/>
              <a:pathLst>
                <a:path w="1507490" h="659129">
                  <a:moveTo>
                    <a:pt x="1507324" y="0"/>
                  </a:moveTo>
                  <a:lnTo>
                    <a:pt x="0" y="659130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856978" y="3156869"/>
              <a:ext cx="1507490" cy="659130"/>
            </a:xfrm>
            <a:custGeom>
              <a:avLst/>
              <a:gdLst/>
              <a:ahLst/>
              <a:cxnLst/>
              <a:rect l="l" t="t" r="r" b="b"/>
              <a:pathLst>
                <a:path w="1507490" h="659129">
                  <a:moveTo>
                    <a:pt x="1507324" y="0"/>
                  </a:moveTo>
                  <a:lnTo>
                    <a:pt x="0" y="659130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4665654" y="2905056"/>
            <a:ext cx="2326640" cy="706755"/>
            <a:chOff x="4714907" y="3134180"/>
            <a:chExt cx="2326640" cy="706755"/>
          </a:xfrm>
        </p:grpSpPr>
        <p:sp>
          <p:nvSpPr>
            <p:cNvPr id="145" name="object 145"/>
            <p:cNvSpPr/>
            <p:nvPr/>
          </p:nvSpPr>
          <p:spPr>
            <a:xfrm>
              <a:off x="4761002" y="3156869"/>
              <a:ext cx="2257425" cy="657860"/>
            </a:xfrm>
            <a:custGeom>
              <a:avLst/>
              <a:gdLst/>
              <a:ahLst/>
              <a:cxnLst/>
              <a:rect l="l" t="t" r="r" b="b"/>
              <a:pathLst>
                <a:path w="2257425" h="657860">
                  <a:moveTo>
                    <a:pt x="2257259" y="0"/>
                  </a:moveTo>
                  <a:lnTo>
                    <a:pt x="0" y="657326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27998" y="3156869"/>
              <a:ext cx="765175" cy="661035"/>
            </a:xfrm>
            <a:custGeom>
              <a:avLst/>
              <a:gdLst/>
              <a:ahLst/>
              <a:cxnLst/>
              <a:rect l="l" t="t" r="r" b="b"/>
              <a:pathLst>
                <a:path w="765175" h="661035">
                  <a:moveTo>
                    <a:pt x="0" y="0"/>
                  </a:moveTo>
                  <a:lnTo>
                    <a:pt x="764997" y="660933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737596" y="3159000"/>
              <a:ext cx="1524635" cy="659130"/>
            </a:xfrm>
            <a:custGeom>
              <a:avLst/>
              <a:gdLst/>
              <a:ahLst/>
              <a:cxnLst/>
              <a:rect l="l" t="t" r="r" b="b"/>
              <a:pathLst>
                <a:path w="1524635" h="659129">
                  <a:moveTo>
                    <a:pt x="0" y="0"/>
                  </a:moveTo>
                  <a:lnTo>
                    <a:pt x="1524596" y="658799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/>
          <p:nvPr/>
        </p:nvSpPr>
        <p:spPr>
          <a:xfrm>
            <a:off x="5477442" y="2933475"/>
            <a:ext cx="0" cy="644525"/>
          </a:xfrm>
          <a:custGeom>
            <a:avLst/>
            <a:gdLst/>
            <a:ahLst/>
            <a:cxnLst/>
            <a:rect l="l" t="t" r="r" b="b"/>
            <a:pathLst>
              <a:path h="644525">
                <a:moveTo>
                  <a:pt x="0" y="0"/>
                </a:moveTo>
                <a:lnTo>
                  <a:pt x="0" y="644398"/>
                </a:lnTo>
              </a:path>
            </a:pathLst>
          </a:custGeom>
          <a:ln w="45377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834045" y="2933475"/>
            <a:ext cx="0" cy="644525"/>
          </a:xfrm>
          <a:custGeom>
            <a:avLst/>
            <a:gdLst/>
            <a:ahLst/>
            <a:cxnLst/>
            <a:rect l="l" t="t" r="r" b="b"/>
            <a:pathLst>
              <a:path h="644525">
                <a:moveTo>
                  <a:pt x="0" y="0"/>
                </a:moveTo>
                <a:lnTo>
                  <a:pt x="0" y="644398"/>
                </a:lnTo>
              </a:path>
            </a:pathLst>
          </a:custGeom>
          <a:ln w="45377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" name="object 150"/>
          <p:cNvGrpSpPr/>
          <p:nvPr/>
        </p:nvGrpSpPr>
        <p:grpSpPr>
          <a:xfrm>
            <a:off x="2313059" y="2906285"/>
            <a:ext cx="815340" cy="703580"/>
            <a:chOff x="2362312" y="3135409"/>
            <a:chExt cx="815340" cy="703580"/>
          </a:xfrm>
        </p:grpSpPr>
        <p:sp>
          <p:nvSpPr>
            <p:cNvPr id="151" name="object 151"/>
            <p:cNvSpPr/>
            <p:nvPr/>
          </p:nvSpPr>
          <p:spPr>
            <a:xfrm>
              <a:off x="2385001" y="3162599"/>
              <a:ext cx="770255" cy="653415"/>
            </a:xfrm>
            <a:custGeom>
              <a:avLst/>
              <a:gdLst/>
              <a:ahLst/>
              <a:cxnLst/>
              <a:rect l="l" t="t" r="r" b="b"/>
              <a:pathLst>
                <a:path w="770255" h="653414">
                  <a:moveTo>
                    <a:pt x="769670" y="0"/>
                  </a:moveTo>
                  <a:lnTo>
                    <a:pt x="0" y="653402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85001" y="3158097"/>
              <a:ext cx="770255" cy="653415"/>
            </a:xfrm>
            <a:custGeom>
              <a:avLst/>
              <a:gdLst/>
              <a:ahLst/>
              <a:cxnLst/>
              <a:rect l="l" t="t" r="r" b="b"/>
              <a:pathLst>
                <a:path w="770255" h="653414">
                  <a:moveTo>
                    <a:pt x="769670" y="653402"/>
                  </a:moveTo>
                  <a:lnTo>
                    <a:pt x="0" y="0"/>
                  </a:lnTo>
                </a:path>
              </a:pathLst>
            </a:custGeom>
            <a:ln w="45377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851</Words>
  <Application>Microsoft Office PowerPoint</Application>
  <PresentationFormat>Widescreen</PresentationFormat>
  <Paragraphs>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Netto OT</vt:lpstr>
      <vt:lpstr>Office Theme</vt:lpstr>
      <vt:lpstr>Activity 1  Internet Detectives</vt:lpstr>
      <vt:lpstr>PowerPoint Presentation</vt:lpstr>
      <vt:lpstr>Activity 2  Feelings</vt:lpstr>
      <vt:lpstr>Feelings</vt:lpstr>
      <vt:lpstr>Activity 3  Jargon Buster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creator>Katie Barker</dc:creator>
  <cp:lastModifiedBy>Katie Barker</cp:lastModifiedBy>
  <cp:revision>21</cp:revision>
  <dcterms:created xsi:type="dcterms:W3CDTF">2020-10-10T00:29:50Z</dcterms:created>
  <dcterms:modified xsi:type="dcterms:W3CDTF">2021-02-05T10:22:05Z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2020-10-10T00:00:00Z</vt:filetime>
  </property>
</Properties>
</file>